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6.xml" ContentType="application/vnd.openxmlformats-officedocument.presentationml.tags+xml"/>
  <Override PartName="/ppt/tags/tag7.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ppt/tags/tag9.xml" ContentType="application/vnd.openxmlformats-officedocument.presentationml.tags+xml"/>
  <Override PartName="/ppt/tags/tag14.xml" ContentType="application/vnd.openxmlformats-officedocument.presentationml.tags+xml"/>
  <Override PartName="/ppt/tags/tag5.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docProps/app.xml" ContentType="application/vnd.openxmlformats-officedocument.extended-properties+xml"/>
  <Override PartName="/ppt/tags/tag16.xml" ContentType="application/vnd.openxmlformats-officedocument.presentationml.tags+xml"/>
  <Override PartName="/ppt/tags/tag2.xml" ContentType="application/vnd.openxmlformats-officedocument.presentationml.tags+xml"/>
  <Override PartName="/ppt/tags/tag8.xml" ContentType="application/vnd.openxmlformats-officedocument.presentationml.tags+xml"/>
  <Override PartName="/ppt/tags/tag17.xml" ContentType="application/vnd.openxmlformats-officedocument.presentationml.tags+xml"/>
  <Override PartName="/ppt/tags/tag12.xml" ContentType="application/vnd.openxmlformats-officedocument.presentationml.tag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1993" r:id="rId2"/>
    <p:sldId id="1541" r:id="rId3"/>
    <p:sldId id="1594" r:id="rId4"/>
    <p:sldId id="1597" r:id="rId5"/>
    <p:sldId id="1598" r:id="rId6"/>
    <p:sldId id="2010" r:id="rId7"/>
    <p:sldId id="2013" r:id="rId8"/>
    <p:sldId id="2012" r:id="rId9"/>
    <p:sldId id="1995" r:id="rId10"/>
    <p:sldId id="1862" r:id="rId11"/>
    <p:sldId id="1997" r:id="rId12"/>
    <p:sldId id="1987" r:id="rId13"/>
    <p:sldId id="2014" r:id="rId14"/>
    <p:sldId id="1893" r:id="rId15"/>
    <p:sldId id="1811" r:id="rId16"/>
    <p:sldId id="1965" r:id="rId17"/>
    <p:sldId id="1822" r:id="rId18"/>
    <p:sldId id="1966" r:id="rId19"/>
    <p:sldId id="1990" r:id="rId20"/>
    <p:sldId id="1996" r:id="rId21"/>
    <p:sldId id="1998" r:id="rId22"/>
    <p:sldId id="1999" r:id="rId23"/>
    <p:sldId id="1835" r:id="rId24"/>
    <p:sldId id="1867" r:id="rId25"/>
  </p:sldIdLst>
  <p:sldSz cx="12192000" cy="6858000"/>
  <p:notesSz cx="6954838" cy="9236075"/>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313"/>
    <a:srgbClr val="E77F00"/>
    <a:srgbClr val="A1A250"/>
    <a:srgbClr val="C2BBAD"/>
    <a:srgbClr val="69614E"/>
    <a:srgbClr val="A2AA3D"/>
    <a:srgbClr val="6F90A7"/>
    <a:srgbClr val="84B5BD"/>
    <a:srgbClr val="C7B400"/>
    <a:srgbClr val="C6B5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2" d="100"/>
          <a:sy n="72" d="100"/>
        </p:scale>
        <p:origin x="618" y="66"/>
      </p:cViewPr>
      <p:guideLst>
        <p:guide orient="horz" pos="2523"/>
        <p:guide pos="3840"/>
      </p:guideLst>
    </p:cSldViewPr>
  </p:slideViewPr>
  <p:notesTextViewPr>
    <p:cViewPr>
      <p:scale>
        <a:sx n="1" d="1"/>
        <a:sy n="1" d="1"/>
      </p:scale>
      <p:origin x="0" y="0"/>
    </p:cViewPr>
  </p:notesTextViewPr>
  <p:notesViewPr>
    <p:cSldViewPr snapToGrid="0" showGuides="1">
      <p:cViewPr varScale="1">
        <p:scale>
          <a:sx n="85" d="100"/>
          <a:sy n="85" d="100"/>
        </p:scale>
        <p:origin x="290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D26062-7206-42FE-A191-BB5A3F24A240}"/>
              </a:ext>
            </a:extLst>
          </p:cNvPr>
          <p:cNvSpPr>
            <a:spLocks noGrp="1"/>
          </p:cNvSpPr>
          <p:nvPr>
            <p:ph type="hdr" sz="quarter"/>
          </p:nvPr>
        </p:nvSpPr>
        <p:spPr>
          <a:xfrm>
            <a:off x="0" y="0"/>
            <a:ext cx="3013763" cy="46340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B410131-BC1B-4C83-BAA0-CD13BC2812C6}"/>
              </a:ext>
            </a:extLst>
          </p:cNvPr>
          <p:cNvSpPr>
            <a:spLocks noGrp="1"/>
          </p:cNvSpPr>
          <p:nvPr>
            <p:ph type="dt" sz="quarter" idx="1"/>
          </p:nvPr>
        </p:nvSpPr>
        <p:spPr>
          <a:xfrm>
            <a:off x="3939466" y="0"/>
            <a:ext cx="3013763" cy="463408"/>
          </a:xfrm>
          <a:prstGeom prst="rect">
            <a:avLst/>
          </a:prstGeom>
        </p:spPr>
        <p:txBody>
          <a:bodyPr vert="horz" lIns="91440" tIns="45720" rIns="91440" bIns="45720" rtlCol="0"/>
          <a:lstStyle>
            <a:lvl1pPr algn="r">
              <a:defRPr sz="1200"/>
            </a:lvl1pPr>
          </a:lstStyle>
          <a:p>
            <a:fld id="{43E9E0EE-1DCB-4F30-B077-464F007E46A9}" type="datetimeFigureOut">
              <a:rPr lang="en-GB" smtClean="0"/>
              <a:t>03/04/2023</a:t>
            </a:fld>
            <a:endParaRPr lang="en-GB"/>
          </a:p>
        </p:txBody>
      </p:sp>
      <p:sp>
        <p:nvSpPr>
          <p:cNvPr id="4" name="Footer Placeholder 3">
            <a:extLst>
              <a:ext uri="{FF2B5EF4-FFF2-40B4-BE49-F238E27FC236}">
                <a16:creationId xmlns:a16="http://schemas.microsoft.com/office/drawing/2014/main" id="{83B17F80-520F-4F97-9BFD-F218B23CB8E9}"/>
              </a:ext>
            </a:extLst>
          </p:cNvPr>
          <p:cNvSpPr>
            <a:spLocks noGrp="1"/>
          </p:cNvSpPr>
          <p:nvPr>
            <p:ph type="ftr" sz="quarter" idx="2"/>
          </p:nvPr>
        </p:nvSpPr>
        <p:spPr>
          <a:xfrm>
            <a:off x="0" y="8772669"/>
            <a:ext cx="3013763" cy="46340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4D9C2C7-6FAF-40EA-AAF4-3EFD6C389A42}"/>
              </a:ext>
            </a:extLst>
          </p:cNvPr>
          <p:cNvSpPr>
            <a:spLocks noGrp="1"/>
          </p:cNvSpPr>
          <p:nvPr>
            <p:ph type="sldNum" sz="quarter" idx="3"/>
          </p:nvPr>
        </p:nvSpPr>
        <p:spPr>
          <a:xfrm>
            <a:off x="3939466" y="8772669"/>
            <a:ext cx="3013763" cy="463407"/>
          </a:xfrm>
          <a:prstGeom prst="rect">
            <a:avLst/>
          </a:prstGeom>
        </p:spPr>
        <p:txBody>
          <a:bodyPr vert="horz" lIns="91440" tIns="45720" rIns="91440" bIns="45720" rtlCol="0" anchor="b"/>
          <a:lstStyle>
            <a:lvl1pPr algn="r">
              <a:defRPr sz="1200"/>
            </a:lvl1pPr>
          </a:lstStyle>
          <a:p>
            <a:fld id="{6AFBB4C9-A071-41E4-892E-F03D70EA8B87}" type="slidenum">
              <a:rPr lang="en-GB" smtClean="0"/>
              <a:t>‹#›</a:t>
            </a:fld>
            <a:endParaRPr lang="en-GB"/>
          </a:p>
        </p:txBody>
      </p:sp>
    </p:spTree>
    <p:extLst>
      <p:ext uri="{BB962C8B-B14F-4D97-AF65-F5344CB8AC3E}">
        <p14:creationId xmlns:p14="http://schemas.microsoft.com/office/powerpoint/2010/main" val="1246125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40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39466" y="0"/>
            <a:ext cx="3013763" cy="463408"/>
          </a:xfrm>
          <a:prstGeom prst="rect">
            <a:avLst/>
          </a:prstGeom>
        </p:spPr>
        <p:txBody>
          <a:bodyPr vert="horz" lIns="91440" tIns="45720" rIns="91440" bIns="45720" rtlCol="0"/>
          <a:lstStyle>
            <a:lvl1pPr algn="r">
              <a:defRPr sz="1200"/>
            </a:lvl1pPr>
          </a:lstStyle>
          <a:p>
            <a:fld id="{19CE7D0A-618D-469D-A0F6-7E10C3D47CE6}" type="datetimeFigureOut">
              <a:rPr lang="en-GB" smtClean="0"/>
              <a:t>03/04/2023</a:t>
            </a:fld>
            <a:endParaRPr lang="en-GB"/>
          </a:p>
        </p:txBody>
      </p:sp>
      <p:sp>
        <p:nvSpPr>
          <p:cNvPr id="4" name="Slide Image Placeholder 3"/>
          <p:cNvSpPr>
            <a:spLocks noGrp="1" noRot="1" noChangeAspect="1"/>
          </p:cNvSpPr>
          <p:nvPr>
            <p:ph type="sldImg" idx="2"/>
          </p:nvPr>
        </p:nvSpPr>
        <p:spPr>
          <a:xfrm>
            <a:off x="706438" y="1154113"/>
            <a:ext cx="5541962" cy="31178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95485" y="4444862"/>
            <a:ext cx="5563870" cy="363670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772669"/>
            <a:ext cx="3013763" cy="46340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39466" y="8772669"/>
            <a:ext cx="3013763" cy="463407"/>
          </a:xfrm>
          <a:prstGeom prst="rect">
            <a:avLst/>
          </a:prstGeom>
        </p:spPr>
        <p:txBody>
          <a:bodyPr vert="horz" lIns="91440" tIns="45720" rIns="91440" bIns="45720" rtlCol="0" anchor="b"/>
          <a:lstStyle>
            <a:lvl1pPr algn="r">
              <a:defRPr sz="1200"/>
            </a:lvl1pPr>
          </a:lstStyle>
          <a:p>
            <a:fld id="{42843C31-A911-4174-806B-8AA6C10B71FB}" type="slidenum">
              <a:rPr lang="en-GB" smtClean="0"/>
              <a:t>‹#›</a:t>
            </a:fld>
            <a:endParaRPr lang="en-GB"/>
          </a:p>
        </p:txBody>
      </p:sp>
    </p:spTree>
    <p:extLst>
      <p:ext uri="{BB962C8B-B14F-4D97-AF65-F5344CB8AC3E}">
        <p14:creationId xmlns:p14="http://schemas.microsoft.com/office/powerpoint/2010/main" val="346164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latin typeface="Tahoma"/>
              </a:rPr>
              <a:pPr>
                <a:defRPr/>
              </a:pPr>
              <a:t>5</a:t>
            </a:fld>
            <a:endParaRPr lang="en-US">
              <a:latin typeface="Tahoma"/>
            </a:endParaRPr>
          </a:p>
        </p:txBody>
      </p:sp>
    </p:spTree>
    <p:extLst>
      <p:ext uri="{BB962C8B-B14F-4D97-AF65-F5344CB8AC3E}">
        <p14:creationId xmlns:p14="http://schemas.microsoft.com/office/powerpoint/2010/main" val="264610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latin typeface="Tahoma"/>
              </a:rPr>
              <a:pPr>
                <a:defRPr/>
              </a:pPr>
              <a:t>6</a:t>
            </a:fld>
            <a:endParaRPr lang="en-US">
              <a:latin typeface="Tahoma"/>
            </a:endParaRPr>
          </a:p>
        </p:txBody>
      </p:sp>
    </p:spTree>
    <p:extLst>
      <p:ext uri="{BB962C8B-B14F-4D97-AF65-F5344CB8AC3E}">
        <p14:creationId xmlns:p14="http://schemas.microsoft.com/office/powerpoint/2010/main" val="2283841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latin typeface="Tahoma"/>
              </a:rPr>
              <a:pPr>
                <a:defRPr/>
              </a:pPr>
              <a:t>7</a:t>
            </a:fld>
            <a:endParaRPr lang="en-US">
              <a:latin typeface="Tahoma"/>
            </a:endParaRPr>
          </a:p>
        </p:txBody>
      </p:sp>
    </p:spTree>
    <p:extLst>
      <p:ext uri="{BB962C8B-B14F-4D97-AF65-F5344CB8AC3E}">
        <p14:creationId xmlns:p14="http://schemas.microsoft.com/office/powerpoint/2010/main" val="1877826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latin typeface="Tahoma"/>
              </a:rPr>
              <a:pPr>
                <a:defRPr/>
              </a:pPr>
              <a:t>8</a:t>
            </a:fld>
            <a:endParaRPr lang="en-US">
              <a:latin typeface="Tahoma"/>
            </a:endParaRPr>
          </a:p>
        </p:txBody>
      </p:sp>
    </p:spTree>
    <p:extLst>
      <p:ext uri="{BB962C8B-B14F-4D97-AF65-F5344CB8AC3E}">
        <p14:creationId xmlns:p14="http://schemas.microsoft.com/office/powerpoint/2010/main" val="3998627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5.v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19311433"/>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2104"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dirty="0"/>
              <a:t>CLICK TO EDIT CONTENTS SLIDE</a:t>
            </a:r>
            <a:endParaRPr lang="en-ZA" dirty="0"/>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1" name="object 8">
            <a:extLst>
              <a:ext uri="{FF2B5EF4-FFF2-40B4-BE49-F238E27FC236}">
                <a16:creationId xmlns:a16="http://schemas.microsoft.com/office/drawing/2014/main" id="{EDA1C25F-7D43-4095-A0B8-45700D5B151C}"/>
              </a:ext>
            </a:extLst>
          </p:cNvPr>
          <p:cNvSpPr/>
          <p:nvPr userDrawn="1"/>
        </p:nvSpPr>
        <p:spPr>
          <a:xfrm>
            <a:off x="8499929" y="4854262"/>
            <a:ext cx="3250324" cy="169443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6" y="2085874"/>
            <a:ext cx="3329183" cy="3902732"/>
          </a:xfrm>
          <a:prstGeom prst="rect">
            <a:avLst/>
          </a:prstGeom>
        </p:spPr>
        <p:txBody>
          <a:bodyPr/>
          <a:lstStyle>
            <a:lvl1pPr marL="7521" marR="361381" indent="-189904" algn="l">
              <a:lnSpc>
                <a:spcPct val="165300"/>
              </a:lnSpc>
              <a:spcBef>
                <a:spcPts val="56"/>
              </a:spcBef>
              <a:buNone/>
              <a:defRPr sz="20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400" dirty="0">
                <a:solidFill>
                  <a:schemeClr val="accent5"/>
                </a:solidFill>
              </a:rPr>
              <a:t>Section heading here</a:t>
            </a:r>
          </a:p>
          <a:p>
            <a:r>
              <a:rPr lang="en-GB" sz="1800" dirty="0"/>
              <a:t>Normal text here and here and here and here</a:t>
            </a:r>
            <a:endParaRPr lang="en-GB" sz="2400" dirty="0"/>
          </a:p>
        </p:txBody>
      </p:sp>
      <p:pic>
        <p:nvPicPr>
          <p:cNvPr id="12" name="Picture 11">
            <a:extLst>
              <a:ext uri="{FF2B5EF4-FFF2-40B4-BE49-F238E27FC236}">
                <a16:creationId xmlns:a16="http://schemas.microsoft.com/office/drawing/2014/main" id="{5DE8A4C4-F89C-4196-9B13-39D203050D55}"/>
              </a:ext>
            </a:extLst>
          </p:cNvPr>
          <p:cNvPicPr>
            <a:picLocks noChangeAspect="1"/>
          </p:cNvPicPr>
          <p:nvPr userDrawn="1"/>
        </p:nvPicPr>
        <p:blipFill>
          <a:blip r:embed="rId7"/>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33841367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59417810"/>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3128"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dirty="0"/>
              <a:t>CLICK TO EDIT CONTENTS SLIDE</a:t>
            </a:r>
            <a:endParaRPr lang="en-ZA" dirty="0"/>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7" y="2085874"/>
            <a:ext cx="2995808" cy="3902732"/>
          </a:xfrm>
          <a:prstGeom prst="rect">
            <a:avLst/>
          </a:prstGeom>
        </p:spPr>
        <p:txBody>
          <a:bodyPr/>
          <a:lstStyle>
            <a:lvl1pPr marL="7521" marR="361381" indent="-189904" algn="l">
              <a:lnSpc>
                <a:spcPct val="165300"/>
              </a:lnSpc>
              <a:spcBef>
                <a:spcPts val="56"/>
              </a:spcBef>
              <a:buNone/>
              <a:defRPr sz="17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000" dirty="0">
                <a:solidFill>
                  <a:schemeClr val="accent5"/>
                </a:solidFill>
              </a:rPr>
              <a:t>Section heading here</a:t>
            </a:r>
          </a:p>
          <a:p>
            <a:r>
              <a:rPr lang="en-GB" sz="1600" dirty="0"/>
              <a:t>Normal text here and here and here and here</a:t>
            </a:r>
            <a:endParaRPr lang="en-GB" sz="2000" dirty="0"/>
          </a:p>
          <a:p>
            <a:pPr marL="197049" marR="3008">
              <a:lnSpc>
                <a:spcPct val="100600"/>
              </a:lnSpc>
            </a:pPr>
            <a:endParaRPr lang="en-GB" sz="1600" dirty="0"/>
          </a:p>
        </p:txBody>
      </p:sp>
      <p:sp>
        <p:nvSpPr>
          <p:cNvPr id="11" name="object 8">
            <a:extLst>
              <a:ext uri="{FF2B5EF4-FFF2-40B4-BE49-F238E27FC236}">
                <a16:creationId xmlns:a16="http://schemas.microsoft.com/office/drawing/2014/main" id="{B7093058-1C72-42EE-AFD4-C6A337F2FC13}"/>
              </a:ext>
            </a:extLst>
          </p:cNvPr>
          <p:cNvSpPr/>
          <p:nvPr userDrawn="1"/>
        </p:nvSpPr>
        <p:spPr>
          <a:xfrm>
            <a:off x="8580474" y="3407791"/>
            <a:ext cx="3205788" cy="3090186"/>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pic>
        <p:nvPicPr>
          <p:cNvPr id="12" name="Picture 11">
            <a:extLst>
              <a:ext uri="{FF2B5EF4-FFF2-40B4-BE49-F238E27FC236}">
                <a16:creationId xmlns:a16="http://schemas.microsoft.com/office/drawing/2014/main" id="{F3A53F04-AED7-452A-9F24-9297FB349A19}"/>
              </a:ext>
            </a:extLst>
          </p:cNvPr>
          <p:cNvPicPr>
            <a:picLocks noChangeAspect="1"/>
          </p:cNvPicPr>
          <p:nvPr userDrawn="1"/>
        </p:nvPicPr>
        <p:blipFill>
          <a:blip r:embed="rId7"/>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172121697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13726504"/>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4152"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dirty="0"/>
              <a:t>CLICK TO EDIT CONTENTS SLIDE</a:t>
            </a:r>
            <a:endParaRPr lang="en-ZA" dirty="0"/>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6" y="2085874"/>
            <a:ext cx="2967233" cy="3902732"/>
          </a:xfrm>
          <a:prstGeom prst="rect">
            <a:avLst/>
          </a:prstGeom>
        </p:spPr>
        <p:txBody>
          <a:bodyPr/>
          <a:lstStyle>
            <a:lvl1pPr marL="7521" marR="361381" indent="-189904" algn="l">
              <a:lnSpc>
                <a:spcPct val="165300"/>
              </a:lnSpc>
              <a:spcBef>
                <a:spcPts val="56"/>
              </a:spcBef>
              <a:buNone/>
              <a:defRPr sz="17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000" dirty="0">
                <a:solidFill>
                  <a:schemeClr val="accent5"/>
                </a:solidFill>
              </a:rPr>
              <a:t>Section heading here</a:t>
            </a:r>
          </a:p>
          <a:p>
            <a:r>
              <a:rPr lang="en-GB" sz="1600" dirty="0"/>
              <a:t>Normal text here and here and here and here</a:t>
            </a:r>
            <a:endParaRPr lang="en-GB" sz="2000" dirty="0"/>
          </a:p>
          <a:p>
            <a:pPr marL="197049" marR="3008" indent="-189904">
              <a:lnSpc>
                <a:spcPct val="100600"/>
              </a:lnSpc>
              <a:spcBef>
                <a:spcPts val="56"/>
              </a:spcBef>
            </a:pPr>
            <a:endParaRPr lang="en-GB" sz="16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object 8">
            <a:extLst>
              <a:ext uri="{FF2B5EF4-FFF2-40B4-BE49-F238E27FC236}">
                <a16:creationId xmlns:a16="http://schemas.microsoft.com/office/drawing/2014/main" id="{558145CC-D3BC-4C88-AA7C-565A0C5BCABE}"/>
              </a:ext>
            </a:extLst>
          </p:cNvPr>
          <p:cNvSpPr/>
          <p:nvPr userDrawn="1"/>
        </p:nvSpPr>
        <p:spPr>
          <a:xfrm>
            <a:off x="8189297" y="4958505"/>
            <a:ext cx="3821367" cy="151913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pic>
        <p:nvPicPr>
          <p:cNvPr id="12" name="Picture 11">
            <a:extLst>
              <a:ext uri="{FF2B5EF4-FFF2-40B4-BE49-F238E27FC236}">
                <a16:creationId xmlns:a16="http://schemas.microsoft.com/office/drawing/2014/main" id="{70BB016E-539B-4F7E-9E4A-780487E1CEFC}"/>
              </a:ext>
            </a:extLst>
          </p:cNvPr>
          <p:cNvPicPr>
            <a:picLocks noChangeAspect="1"/>
          </p:cNvPicPr>
          <p:nvPr userDrawn="1"/>
        </p:nvPicPr>
        <p:blipFill>
          <a:blip r:embed="rId7"/>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63718030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SLIDE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06038948"/>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5176"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sz="2800" b="1">
                <a:solidFill>
                  <a:schemeClr val="tx1">
                    <a:lumMod val="50000"/>
                    <a:lumOff val="50000"/>
                  </a:schemeClr>
                </a:solidFill>
              </a:defRPr>
            </a:lvl1pPr>
          </a:lstStyle>
          <a:p>
            <a:r>
              <a:rPr lang="en-US" dirty="0"/>
              <a:t>CLICK TO ADD TITLE</a:t>
            </a:r>
            <a:br>
              <a:rPr lang="en-US" dirty="0"/>
            </a:br>
            <a:r>
              <a:rPr lang="en-US" dirty="0"/>
              <a:t>ON TWO LINES IF NECESSARY</a:t>
            </a:r>
            <a:endParaRPr lang="en-ZA" dirty="0"/>
          </a:p>
        </p:txBody>
      </p:sp>
    </p:spTree>
    <p:extLst>
      <p:ext uri="{BB962C8B-B14F-4D97-AF65-F5344CB8AC3E}">
        <p14:creationId xmlns:p14="http://schemas.microsoft.com/office/powerpoint/2010/main" val="683086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p:txBody>
          <a:bodyPr/>
          <a:lstStyle>
            <a:lvl1pPr>
              <a:defRPr/>
            </a:lvl1pPr>
          </a:lstStyle>
          <a:p>
            <a:r>
              <a:rPr lang="en-US" dirty="0"/>
              <a:t>CLICK TO EDIT CUSTOM SLIDE</a:t>
            </a:r>
            <a:endParaRPr lang="en-GB" dirty="0"/>
          </a:p>
        </p:txBody>
      </p:sp>
    </p:spTree>
    <p:extLst>
      <p:ext uri="{BB962C8B-B14F-4D97-AF65-F5344CB8AC3E}">
        <p14:creationId xmlns:p14="http://schemas.microsoft.com/office/powerpoint/2010/main" val="70158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89E258-1D79-4E25-B592-51F1147856D6}"/>
              </a:ext>
            </a:extLst>
          </p:cNvPr>
          <p:cNvSpPr>
            <a:spLocks noGrp="1"/>
          </p:cNvSpPr>
          <p:nvPr>
            <p:ph type="ctrTitle" hasCustomPrompt="1"/>
          </p:nvPr>
        </p:nvSpPr>
        <p:spPr>
          <a:xfrm>
            <a:off x="589941" y="356990"/>
            <a:ext cx="9145218" cy="661832"/>
          </a:xfrm>
          <a:prstGeom prst="rect">
            <a:avLst/>
          </a:prstGeom>
        </p:spPr>
        <p:txBody>
          <a:bodyPr anchor="b"/>
          <a:lstStyle>
            <a:lvl1pPr algn="l">
              <a:defRPr sz="28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SLIDE TITLE GOES HERE</a:t>
            </a:r>
            <a:br>
              <a:rPr lang="en-US" dirty="0"/>
            </a:br>
            <a:r>
              <a:rPr lang="en-US" dirty="0"/>
              <a:t>ON TWO LINES IF NECESSARY</a:t>
            </a:r>
          </a:p>
        </p:txBody>
      </p:sp>
      <p:sp>
        <p:nvSpPr>
          <p:cNvPr id="7" name="Text Placeholder 2">
            <a:extLst>
              <a:ext uri="{FF2B5EF4-FFF2-40B4-BE49-F238E27FC236}">
                <a16:creationId xmlns:a16="http://schemas.microsoft.com/office/drawing/2014/main" id="{87644EA8-7028-42E5-833F-BAD05B8F4B77}"/>
              </a:ext>
            </a:extLst>
          </p:cNvPr>
          <p:cNvSpPr>
            <a:spLocks noGrp="1"/>
          </p:cNvSpPr>
          <p:nvPr>
            <p:ph idx="1"/>
          </p:nvPr>
        </p:nvSpPr>
        <p:spPr>
          <a:xfrm>
            <a:off x="568328" y="1201381"/>
            <a:ext cx="11055343" cy="5299629"/>
          </a:xfrm>
          <a:prstGeom prst="rect">
            <a:avLst/>
          </a:prstGeom>
        </p:spPr>
        <p:txBody>
          <a:bodyPr vert="horz" lIns="36000" tIns="18000" rIns="0" bIns="18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object 11">
            <a:extLst>
              <a:ext uri="{FF2B5EF4-FFF2-40B4-BE49-F238E27FC236}">
                <a16:creationId xmlns:a16="http://schemas.microsoft.com/office/drawing/2014/main" id="{235ED689-9638-443C-9A10-E043942A6629}"/>
              </a:ext>
            </a:extLst>
          </p:cNvPr>
          <p:cNvSpPr/>
          <p:nvPr userDrawn="1"/>
        </p:nvSpPr>
        <p:spPr>
          <a:xfrm>
            <a:off x="620851" y="6136760"/>
            <a:ext cx="166575" cy="294959"/>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637" b="0" i="0" dirty="0">
              <a:latin typeface="Tahoma Regular"/>
            </a:endParaRPr>
          </a:p>
        </p:txBody>
      </p:sp>
    </p:spTree>
    <p:extLst>
      <p:ext uri="{BB962C8B-B14F-4D97-AF65-F5344CB8AC3E}">
        <p14:creationId xmlns:p14="http://schemas.microsoft.com/office/powerpoint/2010/main" val="110972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EC5ABC-23EE-084A-85FF-B2E1A9D42E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12192000" cy="6857760"/>
          </a:xfrm>
          <a:prstGeom prst="rect">
            <a:avLst/>
          </a:prstGeom>
        </p:spPr>
      </p:pic>
      <p:pic>
        <p:nvPicPr>
          <p:cNvPr id="8" name="Picture 7">
            <a:extLst>
              <a:ext uri="{FF2B5EF4-FFF2-40B4-BE49-F238E27FC236}">
                <a16:creationId xmlns:a16="http://schemas.microsoft.com/office/drawing/2014/main" id="{CA168938-5473-7946-AFE1-2959A4E9E80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a:off x="1" y="242"/>
            <a:ext cx="12192000" cy="6857519"/>
          </a:xfrm>
          <a:prstGeom prst="rect">
            <a:avLst/>
          </a:prstGeom>
        </p:spPr>
      </p:pic>
      <p:sp>
        <p:nvSpPr>
          <p:cNvPr id="9" name="object 11">
            <a:extLst>
              <a:ext uri="{FF2B5EF4-FFF2-40B4-BE49-F238E27FC236}">
                <a16:creationId xmlns:a16="http://schemas.microsoft.com/office/drawing/2014/main" id="{B1AAE19E-3061-7C40-AEC4-9EE6CCAF43D1}"/>
              </a:ext>
            </a:extLst>
          </p:cNvPr>
          <p:cNvSpPr/>
          <p:nvPr userDrawn="1"/>
        </p:nvSpPr>
        <p:spPr>
          <a:xfrm>
            <a:off x="635835" y="3931064"/>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grpSp>
        <p:nvGrpSpPr>
          <p:cNvPr id="10" name="Group 9">
            <a:extLst>
              <a:ext uri="{FF2B5EF4-FFF2-40B4-BE49-F238E27FC236}">
                <a16:creationId xmlns:a16="http://schemas.microsoft.com/office/drawing/2014/main" id="{26B080B6-7194-3240-93BB-D36E2458D1B4}"/>
              </a:ext>
            </a:extLst>
          </p:cNvPr>
          <p:cNvGrpSpPr/>
          <p:nvPr userDrawn="1"/>
        </p:nvGrpSpPr>
        <p:grpSpPr>
          <a:xfrm>
            <a:off x="8986233" y="473720"/>
            <a:ext cx="2774642" cy="1163669"/>
            <a:chOff x="14817924" y="781197"/>
            <a:chExt cx="4575269" cy="1918977"/>
          </a:xfrm>
        </p:grpSpPr>
        <p:sp>
          <p:nvSpPr>
            <p:cNvPr id="11" name="object 6">
              <a:extLst>
                <a:ext uri="{FF2B5EF4-FFF2-40B4-BE49-F238E27FC236}">
                  <a16:creationId xmlns:a16="http://schemas.microsoft.com/office/drawing/2014/main" id="{169C230C-9F59-7549-9F33-17FCEEC6130C}"/>
                </a:ext>
              </a:extLst>
            </p:cNvPr>
            <p:cNvSpPr/>
            <p:nvPr/>
          </p:nvSpPr>
          <p:spPr>
            <a:xfrm>
              <a:off x="14817924" y="2494651"/>
              <a:ext cx="87452" cy="154822"/>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12" name="object 7">
              <a:extLst>
                <a:ext uri="{FF2B5EF4-FFF2-40B4-BE49-F238E27FC236}">
                  <a16:creationId xmlns:a16="http://schemas.microsoft.com/office/drawing/2014/main" id="{DB7958D2-2178-E447-BA2A-02431C505DCE}"/>
                </a:ext>
              </a:extLst>
            </p:cNvPr>
            <p:cNvSpPr/>
            <p:nvPr/>
          </p:nvSpPr>
          <p:spPr>
            <a:xfrm>
              <a:off x="14931724" y="2542744"/>
              <a:ext cx="85630" cy="106719"/>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13" name="object 8">
              <a:extLst>
                <a:ext uri="{FF2B5EF4-FFF2-40B4-BE49-F238E27FC236}">
                  <a16:creationId xmlns:a16="http://schemas.microsoft.com/office/drawing/2014/main" id="{143BB172-2124-924D-9AAC-A275C6BF467B}"/>
                </a:ext>
              </a:extLst>
            </p:cNvPr>
            <p:cNvSpPr/>
            <p:nvPr/>
          </p:nvSpPr>
          <p:spPr>
            <a:xfrm>
              <a:off x="15096148" y="2497295"/>
              <a:ext cx="28575" cy="149860"/>
            </a:xfrm>
            <a:custGeom>
              <a:avLst/>
              <a:gdLst/>
              <a:ahLst/>
              <a:cxnLst/>
              <a:rect l="l" t="t" r="r" b="b"/>
              <a:pathLst>
                <a:path w="28575" h="149860">
                  <a:moveTo>
                    <a:pt x="24302" y="48082"/>
                  </a:moveTo>
                  <a:lnTo>
                    <a:pt x="3790" y="48082"/>
                  </a:lnTo>
                  <a:lnTo>
                    <a:pt x="3790" y="149524"/>
                  </a:lnTo>
                  <a:lnTo>
                    <a:pt x="24302" y="149524"/>
                  </a:lnTo>
                  <a:lnTo>
                    <a:pt x="24302" y="48082"/>
                  </a:lnTo>
                  <a:close/>
                </a:path>
                <a:path w="28575" h="149860">
                  <a:moveTo>
                    <a:pt x="22114" y="0"/>
                  </a:moveTo>
                  <a:lnTo>
                    <a:pt x="6303" y="0"/>
                  </a:lnTo>
                  <a:lnTo>
                    <a:pt x="0" y="6272"/>
                  </a:lnTo>
                  <a:lnTo>
                    <a:pt x="0" y="22104"/>
                  </a:lnTo>
                  <a:lnTo>
                    <a:pt x="6303" y="28417"/>
                  </a:lnTo>
                  <a:lnTo>
                    <a:pt x="22114" y="28417"/>
                  </a:lnTo>
                  <a:lnTo>
                    <a:pt x="28407" y="22104"/>
                  </a:lnTo>
                  <a:lnTo>
                    <a:pt x="28407" y="6272"/>
                  </a:lnTo>
                  <a:lnTo>
                    <a:pt x="22114" y="0"/>
                  </a:lnTo>
                  <a:close/>
                </a:path>
              </a:pathLst>
            </a:custGeom>
            <a:solidFill>
              <a:srgbClr val="FFFFFF"/>
            </a:solidFill>
          </p:spPr>
          <p:txBody>
            <a:bodyPr wrap="square" lIns="0" tIns="0" rIns="0" bIns="0" rtlCol="0"/>
            <a:lstStyle/>
            <a:p>
              <a:endParaRPr sz="637" b="0" i="0" dirty="0">
                <a:latin typeface="Tahoma Regular"/>
              </a:endParaRPr>
            </a:p>
          </p:txBody>
        </p:sp>
        <p:sp>
          <p:nvSpPr>
            <p:cNvPr id="14" name="object 9">
              <a:extLst>
                <a:ext uri="{FF2B5EF4-FFF2-40B4-BE49-F238E27FC236}">
                  <a16:creationId xmlns:a16="http://schemas.microsoft.com/office/drawing/2014/main" id="{F2CAB43E-A109-B64A-A95C-3E99F34FADD0}"/>
                </a:ext>
              </a:extLst>
            </p:cNvPr>
            <p:cNvSpPr/>
            <p:nvPr/>
          </p:nvSpPr>
          <p:spPr>
            <a:xfrm>
              <a:off x="16034821" y="2497295"/>
              <a:ext cx="28575" cy="149860"/>
            </a:xfrm>
            <a:custGeom>
              <a:avLst/>
              <a:gdLst/>
              <a:ahLst/>
              <a:cxnLst/>
              <a:rect l="l" t="t" r="r" b="b"/>
              <a:pathLst>
                <a:path w="28575" h="149860">
                  <a:moveTo>
                    <a:pt x="24302" y="48082"/>
                  </a:moveTo>
                  <a:lnTo>
                    <a:pt x="3821" y="48082"/>
                  </a:lnTo>
                  <a:lnTo>
                    <a:pt x="3821" y="149524"/>
                  </a:lnTo>
                  <a:lnTo>
                    <a:pt x="24302" y="149524"/>
                  </a:lnTo>
                  <a:lnTo>
                    <a:pt x="24302" y="48082"/>
                  </a:lnTo>
                  <a:close/>
                </a:path>
                <a:path w="28575" h="149860">
                  <a:moveTo>
                    <a:pt x="22124" y="0"/>
                  </a:moveTo>
                  <a:lnTo>
                    <a:pt x="6293" y="0"/>
                  </a:lnTo>
                  <a:lnTo>
                    <a:pt x="0" y="6272"/>
                  </a:lnTo>
                  <a:lnTo>
                    <a:pt x="0" y="22104"/>
                  </a:lnTo>
                  <a:lnTo>
                    <a:pt x="6293" y="28417"/>
                  </a:lnTo>
                  <a:lnTo>
                    <a:pt x="22124" y="28417"/>
                  </a:lnTo>
                  <a:lnTo>
                    <a:pt x="28428" y="22104"/>
                  </a:lnTo>
                  <a:lnTo>
                    <a:pt x="28428" y="6272"/>
                  </a:lnTo>
                  <a:lnTo>
                    <a:pt x="22124" y="0"/>
                  </a:lnTo>
                  <a:close/>
                </a:path>
              </a:pathLst>
            </a:custGeom>
            <a:solidFill>
              <a:srgbClr val="FFFFFF"/>
            </a:solidFill>
          </p:spPr>
          <p:txBody>
            <a:bodyPr wrap="square" lIns="0" tIns="0" rIns="0" bIns="0" rtlCol="0"/>
            <a:lstStyle/>
            <a:p>
              <a:endParaRPr sz="637" b="0" i="0" dirty="0">
                <a:latin typeface="Tahoma Regular"/>
              </a:endParaRPr>
            </a:p>
          </p:txBody>
        </p:sp>
        <p:sp>
          <p:nvSpPr>
            <p:cNvPr id="15" name="object 10">
              <a:extLst>
                <a:ext uri="{FF2B5EF4-FFF2-40B4-BE49-F238E27FC236}">
                  <a16:creationId xmlns:a16="http://schemas.microsoft.com/office/drawing/2014/main" id="{FE861E66-55E8-824E-B63D-92F6BA1D3F82}"/>
                </a:ext>
              </a:extLst>
            </p:cNvPr>
            <p:cNvSpPr/>
            <p:nvPr/>
          </p:nvSpPr>
          <p:spPr>
            <a:xfrm>
              <a:off x="16678738" y="2497295"/>
              <a:ext cx="28575" cy="149860"/>
            </a:xfrm>
            <a:custGeom>
              <a:avLst/>
              <a:gdLst/>
              <a:ahLst/>
              <a:cxnLst/>
              <a:rect l="l" t="t" r="r" b="b"/>
              <a:pathLst>
                <a:path w="28575" h="149860">
                  <a:moveTo>
                    <a:pt x="24292" y="48082"/>
                  </a:moveTo>
                  <a:lnTo>
                    <a:pt x="3790" y="48082"/>
                  </a:lnTo>
                  <a:lnTo>
                    <a:pt x="3790" y="149524"/>
                  </a:lnTo>
                  <a:lnTo>
                    <a:pt x="24292" y="149524"/>
                  </a:lnTo>
                  <a:lnTo>
                    <a:pt x="24292" y="48082"/>
                  </a:lnTo>
                  <a:close/>
                </a:path>
                <a:path w="28575" h="149860">
                  <a:moveTo>
                    <a:pt x="22104" y="0"/>
                  </a:moveTo>
                  <a:lnTo>
                    <a:pt x="6303" y="0"/>
                  </a:lnTo>
                  <a:lnTo>
                    <a:pt x="0" y="6272"/>
                  </a:lnTo>
                  <a:lnTo>
                    <a:pt x="0" y="22104"/>
                  </a:lnTo>
                  <a:lnTo>
                    <a:pt x="6303" y="28417"/>
                  </a:lnTo>
                  <a:lnTo>
                    <a:pt x="22104" y="28417"/>
                  </a:lnTo>
                  <a:lnTo>
                    <a:pt x="28397" y="22104"/>
                  </a:lnTo>
                  <a:lnTo>
                    <a:pt x="28397" y="6272"/>
                  </a:lnTo>
                  <a:lnTo>
                    <a:pt x="22104" y="0"/>
                  </a:lnTo>
                  <a:close/>
                </a:path>
              </a:pathLst>
            </a:custGeom>
            <a:solidFill>
              <a:srgbClr val="FFFFFF"/>
            </a:solidFill>
          </p:spPr>
          <p:txBody>
            <a:bodyPr wrap="square" lIns="0" tIns="0" rIns="0" bIns="0" rtlCol="0"/>
            <a:lstStyle/>
            <a:p>
              <a:endParaRPr sz="637" b="0" i="0" dirty="0">
                <a:latin typeface="Tahoma Regular"/>
              </a:endParaRPr>
            </a:p>
          </p:txBody>
        </p:sp>
        <p:sp>
          <p:nvSpPr>
            <p:cNvPr id="16" name="object 11">
              <a:extLst>
                <a:ext uri="{FF2B5EF4-FFF2-40B4-BE49-F238E27FC236}">
                  <a16:creationId xmlns:a16="http://schemas.microsoft.com/office/drawing/2014/main" id="{89F2B1CD-283D-8D49-9031-F583EEDDBD20}"/>
                </a:ext>
              </a:extLst>
            </p:cNvPr>
            <p:cNvSpPr/>
            <p:nvPr/>
          </p:nvSpPr>
          <p:spPr>
            <a:xfrm>
              <a:off x="15443530" y="2497295"/>
              <a:ext cx="28575" cy="149860"/>
            </a:xfrm>
            <a:custGeom>
              <a:avLst/>
              <a:gdLst/>
              <a:ahLst/>
              <a:cxnLst/>
              <a:rect l="l" t="t" r="r" b="b"/>
              <a:pathLst>
                <a:path w="28575" h="149860">
                  <a:moveTo>
                    <a:pt x="24302" y="48082"/>
                  </a:moveTo>
                  <a:lnTo>
                    <a:pt x="3800" y="48082"/>
                  </a:lnTo>
                  <a:lnTo>
                    <a:pt x="3800" y="149524"/>
                  </a:lnTo>
                  <a:lnTo>
                    <a:pt x="24302" y="149524"/>
                  </a:lnTo>
                  <a:lnTo>
                    <a:pt x="24302" y="48082"/>
                  </a:lnTo>
                  <a:close/>
                </a:path>
                <a:path w="28575" h="149860">
                  <a:moveTo>
                    <a:pt x="22135" y="0"/>
                  </a:moveTo>
                  <a:lnTo>
                    <a:pt x="6303" y="0"/>
                  </a:lnTo>
                  <a:lnTo>
                    <a:pt x="0" y="6272"/>
                  </a:lnTo>
                  <a:lnTo>
                    <a:pt x="0" y="22104"/>
                  </a:lnTo>
                  <a:lnTo>
                    <a:pt x="6303" y="28417"/>
                  </a:lnTo>
                  <a:lnTo>
                    <a:pt x="22135" y="28417"/>
                  </a:lnTo>
                  <a:lnTo>
                    <a:pt x="28417" y="22104"/>
                  </a:lnTo>
                  <a:lnTo>
                    <a:pt x="28417" y="6272"/>
                  </a:lnTo>
                  <a:lnTo>
                    <a:pt x="22135" y="0"/>
                  </a:lnTo>
                  <a:close/>
                </a:path>
              </a:pathLst>
            </a:custGeom>
            <a:solidFill>
              <a:srgbClr val="FFFFFF"/>
            </a:solidFill>
          </p:spPr>
          <p:txBody>
            <a:bodyPr wrap="square" lIns="0" tIns="0" rIns="0" bIns="0" rtlCol="0"/>
            <a:lstStyle/>
            <a:p>
              <a:endParaRPr sz="637" b="0" i="0" dirty="0">
                <a:latin typeface="Tahoma Regular"/>
              </a:endParaRPr>
            </a:p>
          </p:txBody>
        </p:sp>
        <p:sp>
          <p:nvSpPr>
            <p:cNvPr id="17" name="object 12">
              <a:extLst>
                <a:ext uri="{FF2B5EF4-FFF2-40B4-BE49-F238E27FC236}">
                  <a16:creationId xmlns:a16="http://schemas.microsoft.com/office/drawing/2014/main" id="{A3AEED8B-2455-654D-9D56-225360A26FB8}"/>
                </a:ext>
              </a:extLst>
            </p:cNvPr>
            <p:cNvSpPr/>
            <p:nvPr/>
          </p:nvSpPr>
          <p:spPr>
            <a:xfrm>
              <a:off x="15144446" y="2542744"/>
              <a:ext cx="192678" cy="106719"/>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18" name="object 13">
              <a:extLst>
                <a:ext uri="{FF2B5EF4-FFF2-40B4-BE49-F238E27FC236}">
                  <a16:creationId xmlns:a16="http://schemas.microsoft.com/office/drawing/2014/main" id="{0096DAB9-5EDF-D345-80D2-021DDBE35D6C}"/>
                </a:ext>
              </a:extLst>
            </p:cNvPr>
            <p:cNvSpPr/>
            <p:nvPr/>
          </p:nvSpPr>
          <p:spPr>
            <a:xfrm>
              <a:off x="15363480" y="2542744"/>
              <a:ext cx="59690" cy="104139"/>
            </a:xfrm>
            <a:custGeom>
              <a:avLst/>
              <a:gdLst/>
              <a:ahLst/>
              <a:cxnLst/>
              <a:rect l="l" t="t" r="r" b="b"/>
              <a:pathLst>
                <a:path w="59690" h="104139">
                  <a:moveTo>
                    <a:pt x="13999" y="2628"/>
                  </a:moveTo>
                  <a:lnTo>
                    <a:pt x="0" y="2628"/>
                  </a:lnTo>
                  <a:lnTo>
                    <a:pt x="0" y="104080"/>
                  </a:lnTo>
                  <a:lnTo>
                    <a:pt x="20878" y="104080"/>
                  </a:lnTo>
                  <a:lnTo>
                    <a:pt x="20878" y="24135"/>
                  </a:lnTo>
                  <a:lnTo>
                    <a:pt x="26794" y="21496"/>
                  </a:lnTo>
                  <a:lnTo>
                    <a:pt x="33674" y="19255"/>
                  </a:lnTo>
                  <a:lnTo>
                    <a:pt x="59443" y="19255"/>
                  </a:lnTo>
                  <a:lnTo>
                    <a:pt x="59443" y="8303"/>
                  </a:lnTo>
                  <a:lnTo>
                    <a:pt x="16020" y="8303"/>
                  </a:lnTo>
                  <a:lnTo>
                    <a:pt x="13999" y="2628"/>
                  </a:lnTo>
                  <a:close/>
                </a:path>
                <a:path w="59690" h="104139">
                  <a:moveTo>
                    <a:pt x="59443" y="19255"/>
                  </a:moveTo>
                  <a:lnTo>
                    <a:pt x="48501" y="19255"/>
                  </a:lnTo>
                  <a:lnTo>
                    <a:pt x="54364" y="20481"/>
                  </a:lnTo>
                  <a:lnTo>
                    <a:pt x="59443" y="22302"/>
                  </a:lnTo>
                  <a:lnTo>
                    <a:pt x="59443" y="19255"/>
                  </a:lnTo>
                  <a:close/>
                </a:path>
                <a:path w="59690" h="104139">
                  <a:moveTo>
                    <a:pt x="48909" y="0"/>
                  </a:moveTo>
                  <a:lnTo>
                    <a:pt x="44427" y="0"/>
                  </a:lnTo>
                  <a:lnTo>
                    <a:pt x="37022" y="527"/>
                  </a:lnTo>
                  <a:lnTo>
                    <a:pt x="29764" y="2098"/>
                  </a:lnTo>
                  <a:lnTo>
                    <a:pt x="22737" y="4695"/>
                  </a:lnTo>
                  <a:lnTo>
                    <a:pt x="16020" y="8303"/>
                  </a:lnTo>
                  <a:lnTo>
                    <a:pt x="59443" y="8303"/>
                  </a:lnTo>
                  <a:lnTo>
                    <a:pt x="59443" y="1612"/>
                  </a:lnTo>
                  <a:lnTo>
                    <a:pt x="54993" y="607"/>
                  </a:lnTo>
                  <a:lnTo>
                    <a:pt x="48909" y="0"/>
                  </a:lnTo>
                  <a:close/>
                </a:path>
              </a:pathLst>
            </a:custGeom>
            <a:solidFill>
              <a:srgbClr val="FFFFFF"/>
            </a:solidFill>
          </p:spPr>
          <p:txBody>
            <a:bodyPr wrap="square" lIns="0" tIns="0" rIns="0" bIns="0" rtlCol="0"/>
            <a:lstStyle/>
            <a:p>
              <a:endParaRPr sz="637" b="0" i="0" dirty="0">
                <a:latin typeface="Tahoma Regular"/>
              </a:endParaRPr>
            </a:p>
          </p:txBody>
        </p:sp>
        <p:sp>
          <p:nvSpPr>
            <p:cNvPr id="19" name="object 14">
              <a:extLst>
                <a:ext uri="{FF2B5EF4-FFF2-40B4-BE49-F238E27FC236}">
                  <a16:creationId xmlns:a16="http://schemas.microsoft.com/office/drawing/2014/main" id="{B3D66C4D-343E-C14C-BB14-19CD1BBF4D0B}"/>
                </a:ext>
              </a:extLst>
            </p:cNvPr>
            <p:cNvSpPr/>
            <p:nvPr/>
          </p:nvSpPr>
          <p:spPr>
            <a:xfrm>
              <a:off x="15501005" y="2542734"/>
              <a:ext cx="199600" cy="157440"/>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20" name="object 15">
              <a:extLst>
                <a:ext uri="{FF2B5EF4-FFF2-40B4-BE49-F238E27FC236}">
                  <a16:creationId xmlns:a16="http://schemas.microsoft.com/office/drawing/2014/main" id="{DD1990A4-57AD-874B-8888-F8607CC666CD}"/>
                </a:ext>
              </a:extLst>
            </p:cNvPr>
            <p:cNvSpPr/>
            <p:nvPr/>
          </p:nvSpPr>
          <p:spPr>
            <a:xfrm>
              <a:off x="15844767" y="2542744"/>
              <a:ext cx="59690" cy="104139"/>
            </a:xfrm>
            <a:custGeom>
              <a:avLst/>
              <a:gdLst/>
              <a:ahLst/>
              <a:cxnLst/>
              <a:rect l="l" t="t" r="r" b="b"/>
              <a:pathLst>
                <a:path w="59690" h="104139">
                  <a:moveTo>
                    <a:pt x="14020" y="2628"/>
                  </a:moveTo>
                  <a:lnTo>
                    <a:pt x="0" y="2628"/>
                  </a:lnTo>
                  <a:lnTo>
                    <a:pt x="0" y="104080"/>
                  </a:lnTo>
                  <a:lnTo>
                    <a:pt x="20920" y="104080"/>
                  </a:lnTo>
                  <a:lnTo>
                    <a:pt x="20920" y="24135"/>
                  </a:lnTo>
                  <a:lnTo>
                    <a:pt x="26774" y="21496"/>
                  </a:lnTo>
                  <a:lnTo>
                    <a:pt x="33695" y="19255"/>
                  </a:lnTo>
                  <a:lnTo>
                    <a:pt x="59464" y="19255"/>
                  </a:lnTo>
                  <a:lnTo>
                    <a:pt x="59464" y="8303"/>
                  </a:lnTo>
                  <a:lnTo>
                    <a:pt x="16041" y="8303"/>
                  </a:lnTo>
                  <a:lnTo>
                    <a:pt x="14020" y="2628"/>
                  </a:lnTo>
                  <a:close/>
                </a:path>
                <a:path w="59690" h="104139">
                  <a:moveTo>
                    <a:pt x="59464" y="19255"/>
                  </a:moveTo>
                  <a:lnTo>
                    <a:pt x="48501" y="19255"/>
                  </a:lnTo>
                  <a:lnTo>
                    <a:pt x="54385" y="20481"/>
                  </a:lnTo>
                  <a:lnTo>
                    <a:pt x="59464" y="22302"/>
                  </a:lnTo>
                  <a:lnTo>
                    <a:pt x="59464" y="19255"/>
                  </a:lnTo>
                  <a:close/>
                </a:path>
                <a:path w="59690" h="104139">
                  <a:moveTo>
                    <a:pt x="48909" y="0"/>
                  </a:moveTo>
                  <a:lnTo>
                    <a:pt x="44427" y="0"/>
                  </a:lnTo>
                  <a:lnTo>
                    <a:pt x="37025" y="527"/>
                  </a:lnTo>
                  <a:lnTo>
                    <a:pt x="29775" y="2098"/>
                  </a:lnTo>
                  <a:lnTo>
                    <a:pt x="22754" y="4695"/>
                  </a:lnTo>
                  <a:lnTo>
                    <a:pt x="16041" y="8303"/>
                  </a:lnTo>
                  <a:lnTo>
                    <a:pt x="59464" y="8303"/>
                  </a:lnTo>
                  <a:lnTo>
                    <a:pt x="59464" y="1612"/>
                  </a:lnTo>
                  <a:lnTo>
                    <a:pt x="54993" y="607"/>
                  </a:lnTo>
                  <a:lnTo>
                    <a:pt x="48909" y="0"/>
                  </a:lnTo>
                  <a:close/>
                </a:path>
              </a:pathLst>
            </a:custGeom>
            <a:solidFill>
              <a:srgbClr val="FFFFFF"/>
            </a:solidFill>
          </p:spPr>
          <p:txBody>
            <a:bodyPr wrap="square" lIns="0" tIns="0" rIns="0" bIns="0" rtlCol="0"/>
            <a:lstStyle/>
            <a:p>
              <a:endParaRPr sz="637" b="0" i="0" dirty="0">
                <a:latin typeface="Tahoma Regular"/>
              </a:endParaRPr>
            </a:p>
          </p:txBody>
        </p:sp>
        <p:sp>
          <p:nvSpPr>
            <p:cNvPr id="21" name="object 16">
              <a:extLst>
                <a:ext uri="{FF2B5EF4-FFF2-40B4-BE49-F238E27FC236}">
                  <a16:creationId xmlns:a16="http://schemas.microsoft.com/office/drawing/2014/main" id="{36FFF5F6-7CF5-ED4E-AF83-0836CA4137A0}"/>
                </a:ext>
              </a:extLst>
            </p:cNvPr>
            <p:cNvSpPr/>
            <p:nvPr/>
          </p:nvSpPr>
          <p:spPr>
            <a:xfrm>
              <a:off x="15924490" y="2542744"/>
              <a:ext cx="85630" cy="106719"/>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22" name="object 17">
              <a:extLst>
                <a:ext uri="{FF2B5EF4-FFF2-40B4-BE49-F238E27FC236}">
                  <a16:creationId xmlns:a16="http://schemas.microsoft.com/office/drawing/2014/main" id="{461B1837-6D25-F24D-9DCE-04A412752305}"/>
                </a:ext>
              </a:extLst>
            </p:cNvPr>
            <p:cNvSpPr/>
            <p:nvPr/>
          </p:nvSpPr>
          <p:spPr>
            <a:xfrm>
              <a:off x="16083729" y="2542734"/>
              <a:ext cx="98991" cy="157440"/>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23" name="object 18">
              <a:extLst>
                <a:ext uri="{FF2B5EF4-FFF2-40B4-BE49-F238E27FC236}">
                  <a16:creationId xmlns:a16="http://schemas.microsoft.com/office/drawing/2014/main" id="{C3EA702A-F812-7F49-9722-8D11B7BF02BF}"/>
                </a:ext>
              </a:extLst>
            </p:cNvPr>
            <p:cNvSpPr/>
            <p:nvPr/>
          </p:nvSpPr>
          <p:spPr>
            <a:xfrm>
              <a:off x="16203392" y="2494664"/>
              <a:ext cx="81327" cy="152152"/>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24" name="object 19">
              <a:extLst>
                <a:ext uri="{FF2B5EF4-FFF2-40B4-BE49-F238E27FC236}">
                  <a16:creationId xmlns:a16="http://schemas.microsoft.com/office/drawing/2014/main" id="{8345B4D4-DA77-1046-BF96-101762F72EE9}"/>
                </a:ext>
              </a:extLst>
            </p:cNvPr>
            <p:cNvSpPr/>
            <p:nvPr/>
          </p:nvSpPr>
          <p:spPr>
            <a:xfrm>
              <a:off x="16435528" y="2542744"/>
              <a:ext cx="162704" cy="106719"/>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25" name="object 20">
              <a:extLst>
                <a:ext uri="{FF2B5EF4-FFF2-40B4-BE49-F238E27FC236}">
                  <a16:creationId xmlns:a16="http://schemas.microsoft.com/office/drawing/2014/main" id="{69F2EF62-B4D1-7440-BEC7-0136BC379191}"/>
                </a:ext>
              </a:extLst>
            </p:cNvPr>
            <p:cNvSpPr/>
            <p:nvPr/>
          </p:nvSpPr>
          <p:spPr>
            <a:xfrm>
              <a:off x="16733088" y="2542749"/>
              <a:ext cx="81128" cy="106708"/>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26" name="object 21">
              <a:extLst>
                <a:ext uri="{FF2B5EF4-FFF2-40B4-BE49-F238E27FC236}">
                  <a16:creationId xmlns:a16="http://schemas.microsoft.com/office/drawing/2014/main" id="{909EF317-8C6B-B14D-A0A2-7DA6B3001CC9}"/>
                </a:ext>
              </a:extLst>
            </p:cNvPr>
            <p:cNvSpPr/>
            <p:nvPr/>
          </p:nvSpPr>
          <p:spPr>
            <a:xfrm>
              <a:off x="16842601" y="2494645"/>
              <a:ext cx="87442" cy="154801"/>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27" name="object 22">
              <a:extLst>
                <a:ext uri="{FF2B5EF4-FFF2-40B4-BE49-F238E27FC236}">
                  <a16:creationId xmlns:a16="http://schemas.microsoft.com/office/drawing/2014/main" id="{75E8CB09-6577-8D47-8BD4-A59B3DDAFCE7}"/>
                </a:ext>
              </a:extLst>
            </p:cNvPr>
            <p:cNvSpPr/>
            <p:nvPr/>
          </p:nvSpPr>
          <p:spPr>
            <a:xfrm>
              <a:off x="17003059" y="2545373"/>
              <a:ext cx="94353" cy="152162"/>
            </a:xfrm>
            <a:prstGeom prst="rect">
              <a:avLst/>
            </a:prstGeom>
            <a:blipFill>
              <a:blip r:embed="rId1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28" name="object 23">
              <a:extLst>
                <a:ext uri="{FF2B5EF4-FFF2-40B4-BE49-F238E27FC236}">
                  <a16:creationId xmlns:a16="http://schemas.microsoft.com/office/drawing/2014/main" id="{CC550E6A-918F-184F-B3B0-819C05F536E6}"/>
                </a:ext>
              </a:extLst>
            </p:cNvPr>
            <p:cNvSpPr/>
            <p:nvPr/>
          </p:nvSpPr>
          <p:spPr>
            <a:xfrm>
              <a:off x="15056164" y="2494667"/>
              <a:ext cx="0" cy="152400"/>
            </a:xfrm>
            <a:custGeom>
              <a:avLst/>
              <a:gdLst/>
              <a:ahLst/>
              <a:cxnLst/>
              <a:rect l="l" t="t" r="r" b="b"/>
              <a:pathLst>
                <a:path h="152400">
                  <a:moveTo>
                    <a:pt x="0" y="0"/>
                  </a:moveTo>
                  <a:lnTo>
                    <a:pt x="0" y="152152"/>
                  </a:lnTo>
                </a:path>
              </a:pathLst>
            </a:custGeom>
            <a:ln w="20491">
              <a:solidFill>
                <a:srgbClr val="FFFFFF"/>
              </a:solidFill>
            </a:ln>
          </p:spPr>
          <p:txBody>
            <a:bodyPr wrap="square" lIns="0" tIns="0" rIns="0" bIns="0" rtlCol="0"/>
            <a:lstStyle/>
            <a:p>
              <a:endParaRPr sz="637" b="0" i="0" dirty="0">
                <a:latin typeface="Tahoma Regular"/>
              </a:endParaRPr>
            </a:p>
          </p:txBody>
        </p:sp>
        <p:sp>
          <p:nvSpPr>
            <p:cNvPr id="29" name="object 24">
              <a:extLst>
                <a:ext uri="{FF2B5EF4-FFF2-40B4-BE49-F238E27FC236}">
                  <a16:creationId xmlns:a16="http://schemas.microsoft.com/office/drawing/2014/main" id="{92A529BD-BB5C-E448-8BE2-3CED29567242}"/>
                </a:ext>
              </a:extLst>
            </p:cNvPr>
            <p:cNvSpPr/>
            <p:nvPr/>
          </p:nvSpPr>
          <p:spPr>
            <a:xfrm>
              <a:off x="16637037" y="2494667"/>
              <a:ext cx="0" cy="152400"/>
            </a:xfrm>
            <a:custGeom>
              <a:avLst/>
              <a:gdLst/>
              <a:ahLst/>
              <a:cxnLst/>
              <a:rect l="l" t="t" r="r" b="b"/>
              <a:pathLst>
                <a:path h="152400">
                  <a:moveTo>
                    <a:pt x="0" y="0"/>
                  </a:moveTo>
                  <a:lnTo>
                    <a:pt x="0" y="152152"/>
                  </a:lnTo>
                </a:path>
              </a:pathLst>
            </a:custGeom>
            <a:ln w="20512">
              <a:solidFill>
                <a:srgbClr val="FFFFFF"/>
              </a:solidFill>
            </a:ln>
          </p:spPr>
          <p:txBody>
            <a:bodyPr wrap="square" lIns="0" tIns="0" rIns="0" bIns="0" rtlCol="0"/>
            <a:lstStyle/>
            <a:p>
              <a:endParaRPr sz="637" b="0" i="0" dirty="0">
                <a:latin typeface="Tahoma Regular"/>
              </a:endParaRPr>
            </a:p>
          </p:txBody>
        </p:sp>
        <p:sp>
          <p:nvSpPr>
            <p:cNvPr id="30" name="object 25">
              <a:extLst>
                <a:ext uri="{FF2B5EF4-FFF2-40B4-BE49-F238E27FC236}">
                  <a16:creationId xmlns:a16="http://schemas.microsoft.com/office/drawing/2014/main" id="{0CBDD186-1165-8543-83F2-3CDD2EA0C4DE}"/>
                </a:ext>
              </a:extLst>
            </p:cNvPr>
            <p:cNvSpPr/>
            <p:nvPr/>
          </p:nvSpPr>
          <p:spPr>
            <a:xfrm>
              <a:off x="16968897" y="2494667"/>
              <a:ext cx="0" cy="152400"/>
            </a:xfrm>
            <a:custGeom>
              <a:avLst/>
              <a:gdLst/>
              <a:ahLst/>
              <a:cxnLst/>
              <a:rect l="l" t="t" r="r" b="b"/>
              <a:pathLst>
                <a:path h="152400">
                  <a:moveTo>
                    <a:pt x="0" y="0"/>
                  </a:moveTo>
                  <a:lnTo>
                    <a:pt x="0" y="152152"/>
                  </a:lnTo>
                </a:path>
              </a:pathLst>
            </a:custGeom>
            <a:ln w="20501">
              <a:solidFill>
                <a:srgbClr val="FFFFFF"/>
              </a:solidFill>
            </a:ln>
          </p:spPr>
          <p:txBody>
            <a:bodyPr wrap="square" lIns="0" tIns="0" rIns="0" bIns="0" rtlCol="0"/>
            <a:lstStyle/>
            <a:p>
              <a:endParaRPr sz="637" b="0" i="0" dirty="0">
                <a:latin typeface="Tahoma Regular"/>
              </a:endParaRPr>
            </a:p>
          </p:txBody>
        </p:sp>
        <p:sp>
          <p:nvSpPr>
            <p:cNvPr id="31" name="object 26">
              <a:extLst>
                <a:ext uri="{FF2B5EF4-FFF2-40B4-BE49-F238E27FC236}">
                  <a16:creationId xmlns:a16="http://schemas.microsoft.com/office/drawing/2014/main" id="{16A8DDD6-2186-CE4D-8002-00A5E1C88E7A}"/>
                </a:ext>
              </a:extLst>
            </p:cNvPr>
            <p:cNvSpPr/>
            <p:nvPr/>
          </p:nvSpPr>
          <p:spPr>
            <a:xfrm>
              <a:off x="16312543" y="2512005"/>
              <a:ext cx="51435" cy="137795"/>
            </a:xfrm>
            <a:custGeom>
              <a:avLst/>
              <a:gdLst/>
              <a:ahLst/>
              <a:cxnLst/>
              <a:rect l="l" t="t" r="r" b="b"/>
              <a:pathLst>
                <a:path w="51434" h="137794">
                  <a:moveTo>
                    <a:pt x="20805" y="0"/>
                  </a:moveTo>
                  <a:lnTo>
                    <a:pt x="0" y="5758"/>
                  </a:lnTo>
                  <a:lnTo>
                    <a:pt x="0" y="108593"/>
                  </a:lnTo>
                  <a:lnTo>
                    <a:pt x="2937" y="121631"/>
                  </a:lnTo>
                  <a:lnTo>
                    <a:pt x="10667" y="130611"/>
                  </a:lnTo>
                  <a:lnTo>
                    <a:pt x="21565" y="135801"/>
                  </a:lnTo>
                  <a:lnTo>
                    <a:pt x="34009" y="137472"/>
                  </a:lnTo>
                  <a:lnTo>
                    <a:pt x="41852" y="137472"/>
                  </a:lnTo>
                  <a:lnTo>
                    <a:pt x="46982" y="136205"/>
                  </a:lnTo>
                  <a:lnTo>
                    <a:pt x="46982" y="117849"/>
                  </a:lnTo>
                  <a:lnTo>
                    <a:pt x="26585" y="117849"/>
                  </a:lnTo>
                  <a:lnTo>
                    <a:pt x="20805" y="115399"/>
                  </a:lnTo>
                  <a:lnTo>
                    <a:pt x="20805" y="49851"/>
                  </a:lnTo>
                  <a:lnTo>
                    <a:pt x="51317" y="49851"/>
                  </a:lnTo>
                  <a:lnTo>
                    <a:pt x="51317" y="31726"/>
                  </a:lnTo>
                  <a:lnTo>
                    <a:pt x="20805" y="31726"/>
                  </a:lnTo>
                  <a:lnTo>
                    <a:pt x="20805" y="0"/>
                  </a:lnTo>
                  <a:close/>
                </a:path>
                <a:path w="51434" h="137794">
                  <a:moveTo>
                    <a:pt x="46982" y="117054"/>
                  </a:moveTo>
                  <a:lnTo>
                    <a:pt x="44731" y="117462"/>
                  </a:lnTo>
                  <a:lnTo>
                    <a:pt x="39559" y="117849"/>
                  </a:lnTo>
                  <a:lnTo>
                    <a:pt x="46982" y="117849"/>
                  </a:lnTo>
                  <a:lnTo>
                    <a:pt x="46982" y="117054"/>
                  </a:lnTo>
                  <a:close/>
                </a:path>
              </a:pathLst>
            </a:custGeom>
            <a:solidFill>
              <a:srgbClr val="FFFFFF"/>
            </a:solidFill>
          </p:spPr>
          <p:txBody>
            <a:bodyPr wrap="square" lIns="0" tIns="0" rIns="0" bIns="0" rtlCol="0"/>
            <a:lstStyle/>
            <a:p>
              <a:endParaRPr sz="637" b="0" i="0" dirty="0">
                <a:latin typeface="Tahoma Regular"/>
              </a:endParaRPr>
            </a:p>
          </p:txBody>
        </p:sp>
        <p:sp>
          <p:nvSpPr>
            <p:cNvPr id="32" name="object 27">
              <a:extLst>
                <a:ext uri="{FF2B5EF4-FFF2-40B4-BE49-F238E27FC236}">
                  <a16:creationId xmlns:a16="http://schemas.microsoft.com/office/drawing/2014/main" id="{BC635C2A-9778-BD49-8F33-237C75F007B7}"/>
                </a:ext>
              </a:extLst>
            </p:cNvPr>
            <p:cNvSpPr/>
            <p:nvPr/>
          </p:nvSpPr>
          <p:spPr>
            <a:xfrm>
              <a:off x="15771907" y="2491999"/>
              <a:ext cx="51435" cy="154940"/>
            </a:xfrm>
            <a:custGeom>
              <a:avLst/>
              <a:gdLst/>
              <a:ahLst/>
              <a:cxnLst/>
              <a:rect l="l" t="t" r="r" b="b"/>
              <a:pathLst>
                <a:path w="51434" h="154939">
                  <a:moveTo>
                    <a:pt x="41831" y="0"/>
                  </a:moveTo>
                  <a:lnTo>
                    <a:pt x="34030" y="0"/>
                  </a:lnTo>
                  <a:lnTo>
                    <a:pt x="21574" y="1670"/>
                  </a:lnTo>
                  <a:lnTo>
                    <a:pt x="10669" y="6861"/>
                  </a:lnTo>
                  <a:lnTo>
                    <a:pt x="2937" y="15840"/>
                  </a:lnTo>
                  <a:lnTo>
                    <a:pt x="0" y="28878"/>
                  </a:lnTo>
                  <a:lnTo>
                    <a:pt x="0" y="154812"/>
                  </a:lnTo>
                  <a:lnTo>
                    <a:pt x="20805" y="154812"/>
                  </a:lnTo>
                  <a:lnTo>
                    <a:pt x="20805" y="71505"/>
                  </a:lnTo>
                  <a:lnTo>
                    <a:pt x="51338" y="71505"/>
                  </a:lnTo>
                  <a:lnTo>
                    <a:pt x="51338" y="53380"/>
                  </a:lnTo>
                  <a:lnTo>
                    <a:pt x="20805" y="53380"/>
                  </a:lnTo>
                  <a:lnTo>
                    <a:pt x="20805" y="22072"/>
                  </a:lnTo>
                  <a:lnTo>
                    <a:pt x="26564" y="19601"/>
                  </a:lnTo>
                  <a:lnTo>
                    <a:pt x="46982" y="19601"/>
                  </a:lnTo>
                  <a:lnTo>
                    <a:pt x="46982" y="1246"/>
                  </a:lnTo>
                  <a:lnTo>
                    <a:pt x="41831" y="0"/>
                  </a:lnTo>
                  <a:close/>
                </a:path>
                <a:path w="51434" h="154939">
                  <a:moveTo>
                    <a:pt x="46982" y="19601"/>
                  </a:moveTo>
                  <a:lnTo>
                    <a:pt x="39569" y="19601"/>
                  </a:lnTo>
                  <a:lnTo>
                    <a:pt x="44721" y="20009"/>
                  </a:lnTo>
                  <a:lnTo>
                    <a:pt x="46982" y="20418"/>
                  </a:lnTo>
                  <a:lnTo>
                    <a:pt x="46982" y="19601"/>
                  </a:lnTo>
                  <a:close/>
                </a:path>
              </a:pathLst>
            </a:custGeom>
            <a:solidFill>
              <a:srgbClr val="FFFFFF"/>
            </a:solidFill>
          </p:spPr>
          <p:txBody>
            <a:bodyPr wrap="square" lIns="0" tIns="0" rIns="0" bIns="0" rtlCol="0"/>
            <a:lstStyle/>
            <a:p>
              <a:endParaRPr sz="637" b="0" i="0" dirty="0">
                <a:latin typeface="Tahoma Regular"/>
              </a:endParaRPr>
            </a:p>
          </p:txBody>
        </p:sp>
        <p:sp>
          <p:nvSpPr>
            <p:cNvPr id="33" name="object 28">
              <a:extLst>
                <a:ext uri="{FF2B5EF4-FFF2-40B4-BE49-F238E27FC236}">
                  <a16:creationId xmlns:a16="http://schemas.microsoft.com/office/drawing/2014/main" id="{5B3A08FA-0503-5646-A0D3-AB66FC6D4308}"/>
                </a:ext>
              </a:extLst>
            </p:cNvPr>
            <p:cNvSpPr/>
            <p:nvPr/>
          </p:nvSpPr>
          <p:spPr>
            <a:xfrm>
              <a:off x="17093362" y="1336135"/>
              <a:ext cx="612140" cy="353695"/>
            </a:xfrm>
            <a:custGeom>
              <a:avLst/>
              <a:gdLst/>
              <a:ahLst/>
              <a:cxnLst/>
              <a:rect l="l" t="t" r="r" b="b"/>
              <a:pathLst>
                <a:path w="612140" h="353694">
                  <a:moveTo>
                    <a:pt x="611656" y="0"/>
                  </a:moveTo>
                  <a:lnTo>
                    <a:pt x="0" y="20"/>
                  </a:lnTo>
                  <a:lnTo>
                    <a:pt x="203910" y="353162"/>
                  </a:lnTo>
                  <a:lnTo>
                    <a:pt x="407767" y="353162"/>
                  </a:lnTo>
                  <a:lnTo>
                    <a:pt x="611656" y="0"/>
                  </a:lnTo>
                  <a:close/>
                </a:path>
              </a:pathLst>
            </a:custGeom>
            <a:solidFill>
              <a:srgbClr val="85BD3E"/>
            </a:solidFill>
          </p:spPr>
          <p:txBody>
            <a:bodyPr wrap="square" lIns="0" tIns="0" rIns="0" bIns="0" rtlCol="0"/>
            <a:lstStyle/>
            <a:p>
              <a:endParaRPr sz="637" b="0" i="0" dirty="0">
                <a:latin typeface="Tahoma Regular"/>
              </a:endParaRPr>
            </a:p>
          </p:txBody>
        </p:sp>
        <p:sp>
          <p:nvSpPr>
            <p:cNvPr id="34" name="object 29">
              <a:extLst>
                <a:ext uri="{FF2B5EF4-FFF2-40B4-BE49-F238E27FC236}">
                  <a16:creationId xmlns:a16="http://schemas.microsoft.com/office/drawing/2014/main" id="{F65C85DF-78C3-F744-8EE8-11D6EE3F25C6}"/>
                </a:ext>
              </a:extLst>
            </p:cNvPr>
            <p:cNvSpPr/>
            <p:nvPr/>
          </p:nvSpPr>
          <p:spPr>
            <a:xfrm>
              <a:off x="17471866" y="1336132"/>
              <a:ext cx="1165860" cy="1009650"/>
            </a:xfrm>
            <a:custGeom>
              <a:avLst/>
              <a:gdLst/>
              <a:ahLst/>
              <a:cxnLst/>
              <a:rect l="l" t="t" r="r" b="b"/>
              <a:pathLst>
                <a:path w="1165859" h="1009650">
                  <a:moveTo>
                    <a:pt x="961363" y="0"/>
                  </a:moveTo>
                  <a:lnTo>
                    <a:pt x="378805" y="41"/>
                  </a:lnTo>
                  <a:lnTo>
                    <a:pt x="0" y="655665"/>
                  </a:lnTo>
                  <a:lnTo>
                    <a:pt x="204046" y="1009026"/>
                  </a:lnTo>
                  <a:lnTo>
                    <a:pt x="582683" y="353162"/>
                  </a:lnTo>
                  <a:lnTo>
                    <a:pt x="1165388" y="353162"/>
                  </a:lnTo>
                  <a:lnTo>
                    <a:pt x="961363" y="0"/>
                  </a:lnTo>
                  <a:close/>
                </a:path>
              </a:pathLst>
            </a:custGeom>
            <a:solidFill>
              <a:srgbClr val="E63023"/>
            </a:solidFill>
          </p:spPr>
          <p:txBody>
            <a:bodyPr wrap="square" lIns="0" tIns="0" rIns="0" bIns="0" rtlCol="0"/>
            <a:lstStyle/>
            <a:p>
              <a:endParaRPr sz="637" b="0" i="0" dirty="0">
                <a:latin typeface="Tahoma Regular"/>
              </a:endParaRPr>
            </a:p>
          </p:txBody>
        </p:sp>
        <p:sp>
          <p:nvSpPr>
            <p:cNvPr id="35" name="object 30">
              <a:extLst>
                <a:ext uri="{FF2B5EF4-FFF2-40B4-BE49-F238E27FC236}">
                  <a16:creationId xmlns:a16="http://schemas.microsoft.com/office/drawing/2014/main" id="{77F7442E-53C4-9D45-A05C-C62843C79C6F}"/>
                </a:ext>
              </a:extLst>
            </p:cNvPr>
            <p:cNvSpPr/>
            <p:nvPr/>
          </p:nvSpPr>
          <p:spPr>
            <a:xfrm>
              <a:off x="17602493" y="781197"/>
              <a:ext cx="1790700" cy="201930"/>
            </a:xfrm>
            <a:custGeom>
              <a:avLst/>
              <a:gdLst/>
              <a:ahLst/>
              <a:cxnLst/>
              <a:rect l="l" t="t" r="r" b="b"/>
              <a:pathLst>
                <a:path w="1790700" h="201930">
                  <a:moveTo>
                    <a:pt x="328136" y="0"/>
                  </a:moveTo>
                  <a:lnTo>
                    <a:pt x="208370" y="0"/>
                  </a:lnTo>
                  <a:lnTo>
                    <a:pt x="208370" y="201784"/>
                  </a:lnTo>
                  <a:lnTo>
                    <a:pt x="258829" y="201784"/>
                  </a:lnTo>
                  <a:lnTo>
                    <a:pt x="258829" y="122991"/>
                  </a:lnTo>
                  <a:lnTo>
                    <a:pt x="364700" y="122991"/>
                  </a:lnTo>
                  <a:lnTo>
                    <a:pt x="359287" y="113609"/>
                  </a:lnTo>
                  <a:lnTo>
                    <a:pt x="369823" y="104711"/>
                  </a:lnTo>
                  <a:lnTo>
                    <a:pt x="377924" y="93525"/>
                  </a:lnTo>
                  <a:lnTo>
                    <a:pt x="383125" y="80510"/>
                  </a:lnTo>
                  <a:lnTo>
                    <a:pt x="383340" y="78824"/>
                  </a:lnTo>
                  <a:lnTo>
                    <a:pt x="258829" y="78824"/>
                  </a:lnTo>
                  <a:lnTo>
                    <a:pt x="258829" y="44145"/>
                  </a:lnTo>
                  <a:lnTo>
                    <a:pt x="382315" y="44145"/>
                  </a:lnTo>
                  <a:lnTo>
                    <a:pt x="380421" y="34716"/>
                  </a:lnTo>
                  <a:lnTo>
                    <a:pt x="368281" y="16647"/>
                  </a:lnTo>
                  <a:lnTo>
                    <a:pt x="350253" y="4466"/>
                  </a:lnTo>
                  <a:lnTo>
                    <a:pt x="328136" y="0"/>
                  </a:lnTo>
                  <a:close/>
                </a:path>
                <a:path w="1790700" h="201930">
                  <a:moveTo>
                    <a:pt x="364700" y="122991"/>
                  </a:moveTo>
                  <a:lnTo>
                    <a:pt x="313498" y="122991"/>
                  </a:lnTo>
                  <a:lnTo>
                    <a:pt x="358994" y="201784"/>
                  </a:lnTo>
                  <a:lnTo>
                    <a:pt x="410165" y="201784"/>
                  </a:lnTo>
                  <a:lnTo>
                    <a:pt x="364700" y="122991"/>
                  </a:lnTo>
                  <a:close/>
                </a:path>
                <a:path w="1790700" h="201930">
                  <a:moveTo>
                    <a:pt x="566139" y="0"/>
                  </a:moveTo>
                  <a:lnTo>
                    <a:pt x="512445" y="0"/>
                  </a:lnTo>
                  <a:lnTo>
                    <a:pt x="410165" y="201784"/>
                  </a:lnTo>
                  <a:lnTo>
                    <a:pt x="463849" y="201784"/>
                  </a:lnTo>
                  <a:lnTo>
                    <a:pt x="489398" y="151346"/>
                  </a:lnTo>
                  <a:lnTo>
                    <a:pt x="642861" y="151346"/>
                  </a:lnTo>
                  <a:lnTo>
                    <a:pt x="620472" y="107179"/>
                  </a:lnTo>
                  <a:lnTo>
                    <a:pt x="511785" y="107179"/>
                  </a:lnTo>
                  <a:lnTo>
                    <a:pt x="539282" y="52898"/>
                  </a:lnTo>
                  <a:lnTo>
                    <a:pt x="592955" y="52898"/>
                  </a:lnTo>
                  <a:lnTo>
                    <a:pt x="566139" y="0"/>
                  </a:lnTo>
                  <a:close/>
                </a:path>
                <a:path w="1790700" h="201930">
                  <a:moveTo>
                    <a:pt x="642861" y="151346"/>
                  </a:moveTo>
                  <a:lnTo>
                    <a:pt x="589186" y="151346"/>
                  </a:lnTo>
                  <a:lnTo>
                    <a:pt x="614756" y="201784"/>
                  </a:lnTo>
                  <a:lnTo>
                    <a:pt x="668429" y="201784"/>
                  </a:lnTo>
                  <a:lnTo>
                    <a:pt x="642861" y="151346"/>
                  </a:lnTo>
                  <a:close/>
                </a:path>
                <a:path w="1790700" h="201930">
                  <a:moveTo>
                    <a:pt x="592955" y="52898"/>
                  </a:moveTo>
                  <a:lnTo>
                    <a:pt x="539282" y="52898"/>
                  </a:lnTo>
                  <a:lnTo>
                    <a:pt x="566799" y="107179"/>
                  </a:lnTo>
                  <a:lnTo>
                    <a:pt x="620472" y="107179"/>
                  </a:lnTo>
                  <a:lnTo>
                    <a:pt x="592955" y="52898"/>
                  </a:lnTo>
                  <a:close/>
                </a:path>
                <a:path w="1790700" h="201930">
                  <a:moveTo>
                    <a:pt x="382315" y="44145"/>
                  </a:moveTo>
                  <a:lnTo>
                    <a:pt x="328817" y="44145"/>
                  </a:lnTo>
                  <a:lnTo>
                    <a:pt x="334492" y="49851"/>
                  </a:lnTo>
                  <a:lnTo>
                    <a:pt x="334618" y="73149"/>
                  </a:lnTo>
                  <a:lnTo>
                    <a:pt x="328911" y="78824"/>
                  </a:lnTo>
                  <a:lnTo>
                    <a:pt x="383340" y="78824"/>
                  </a:lnTo>
                  <a:lnTo>
                    <a:pt x="384962" y="66123"/>
                  </a:lnTo>
                  <a:lnTo>
                    <a:pt x="384867" y="56846"/>
                  </a:lnTo>
                  <a:lnTo>
                    <a:pt x="382315" y="44145"/>
                  </a:lnTo>
                  <a:close/>
                </a:path>
                <a:path w="1790700" h="201930">
                  <a:moveTo>
                    <a:pt x="1582820" y="0"/>
                  </a:moveTo>
                  <a:lnTo>
                    <a:pt x="1418888" y="0"/>
                  </a:lnTo>
                  <a:lnTo>
                    <a:pt x="1418888" y="201784"/>
                  </a:lnTo>
                  <a:lnTo>
                    <a:pt x="1582820" y="201784"/>
                  </a:lnTo>
                  <a:lnTo>
                    <a:pt x="1582820" y="157618"/>
                  </a:lnTo>
                  <a:lnTo>
                    <a:pt x="1469295" y="157618"/>
                  </a:lnTo>
                  <a:lnTo>
                    <a:pt x="1469295" y="122970"/>
                  </a:lnTo>
                  <a:lnTo>
                    <a:pt x="1576548" y="122970"/>
                  </a:lnTo>
                  <a:lnTo>
                    <a:pt x="1576548" y="78803"/>
                  </a:lnTo>
                  <a:lnTo>
                    <a:pt x="1469295" y="78803"/>
                  </a:lnTo>
                  <a:lnTo>
                    <a:pt x="1469295" y="44134"/>
                  </a:lnTo>
                  <a:lnTo>
                    <a:pt x="1582820" y="44134"/>
                  </a:lnTo>
                  <a:lnTo>
                    <a:pt x="1582820" y="0"/>
                  </a:lnTo>
                  <a:close/>
                </a:path>
                <a:path w="1790700" h="201930">
                  <a:moveTo>
                    <a:pt x="955436" y="150529"/>
                  </a:moveTo>
                  <a:lnTo>
                    <a:pt x="933301" y="188800"/>
                  </a:lnTo>
                  <a:lnTo>
                    <a:pt x="946596" y="194124"/>
                  </a:lnTo>
                  <a:lnTo>
                    <a:pt x="960510" y="198071"/>
                  </a:lnTo>
                  <a:lnTo>
                    <a:pt x="974981" y="200531"/>
                  </a:lnTo>
                  <a:lnTo>
                    <a:pt x="989948" y="201397"/>
                  </a:lnTo>
                  <a:lnTo>
                    <a:pt x="1065496" y="201376"/>
                  </a:lnTo>
                  <a:lnTo>
                    <a:pt x="1087569" y="196917"/>
                  </a:lnTo>
                  <a:lnTo>
                    <a:pt x="1105565" y="184757"/>
                  </a:lnTo>
                  <a:lnTo>
                    <a:pt x="1117683" y="166721"/>
                  </a:lnTo>
                  <a:lnTo>
                    <a:pt x="1119570" y="157335"/>
                  </a:lnTo>
                  <a:lnTo>
                    <a:pt x="989948" y="157335"/>
                  </a:lnTo>
                  <a:lnTo>
                    <a:pt x="980897" y="156875"/>
                  </a:lnTo>
                  <a:lnTo>
                    <a:pt x="972092" y="155558"/>
                  </a:lnTo>
                  <a:lnTo>
                    <a:pt x="963587" y="153427"/>
                  </a:lnTo>
                  <a:lnTo>
                    <a:pt x="955436" y="150529"/>
                  </a:lnTo>
                  <a:close/>
                </a:path>
                <a:path w="1790700" h="201930">
                  <a:moveTo>
                    <a:pt x="1065464" y="0"/>
                  </a:moveTo>
                  <a:lnTo>
                    <a:pt x="989948" y="0"/>
                  </a:lnTo>
                  <a:lnTo>
                    <a:pt x="967867" y="4455"/>
                  </a:lnTo>
                  <a:lnTo>
                    <a:pt x="949865" y="16610"/>
                  </a:lnTo>
                  <a:lnTo>
                    <a:pt x="937742" y="34645"/>
                  </a:lnTo>
                  <a:lnTo>
                    <a:pt x="933301" y="56741"/>
                  </a:lnTo>
                  <a:lnTo>
                    <a:pt x="933301" y="65966"/>
                  </a:lnTo>
                  <a:lnTo>
                    <a:pt x="937742" y="88065"/>
                  </a:lnTo>
                  <a:lnTo>
                    <a:pt x="949865" y="106108"/>
                  </a:lnTo>
                  <a:lnTo>
                    <a:pt x="967867" y="118270"/>
                  </a:lnTo>
                  <a:lnTo>
                    <a:pt x="989948" y="122729"/>
                  </a:lnTo>
                  <a:lnTo>
                    <a:pt x="1066176" y="122729"/>
                  </a:lnTo>
                  <a:lnTo>
                    <a:pt x="1071852" y="128393"/>
                  </a:lnTo>
                  <a:lnTo>
                    <a:pt x="1071852" y="151628"/>
                  </a:lnTo>
                  <a:lnTo>
                    <a:pt x="1066176" y="157314"/>
                  </a:lnTo>
                  <a:lnTo>
                    <a:pt x="989948" y="157335"/>
                  </a:lnTo>
                  <a:lnTo>
                    <a:pt x="1119570" y="157335"/>
                  </a:lnTo>
                  <a:lnTo>
                    <a:pt x="1122122" y="144634"/>
                  </a:lnTo>
                  <a:lnTo>
                    <a:pt x="1122122" y="135388"/>
                  </a:lnTo>
                  <a:lnTo>
                    <a:pt x="1117683" y="113313"/>
                  </a:lnTo>
                  <a:lnTo>
                    <a:pt x="1105565" y="95283"/>
                  </a:lnTo>
                  <a:lnTo>
                    <a:pt x="1087569" y="83126"/>
                  </a:lnTo>
                  <a:lnTo>
                    <a:pt x="1065496" y="78667"/>
                  </a:lnTo>
                  <a:lnTo>
                    <a:pt x="989247" y="78667"/>
                  </a:lnTo>
                  <a:lnTo>
                    <a:pt x="983551" y="72992"/>
                  </a:lnTo>
                  <a:lnTo>
                    <a:pt x="983551" y="49736"/>
                  </a:lnTo>
                  <a:lnTo>
                    <a:pt x="989247" y="44061"/>
                  </a:lnTo>
                  <a:lnTo>
                    <a:pt x="1096919" y="44061"/>
                  </a:lnTo>
                  <a:lnTo>
                    <a:pt x="1096919" y="3120"/>
                  </a:lnTo>
                  <a:lnTo>
                    <a:pt x="1089567" y="1744"/>
                  </a:lnTo>
                  <a:lnTo>
                    <a:pt x="1081738" y="770"/>
                  </a:lnTo>
                  <a:lnTo>
                    <a:pt x="1073635" y="191"/>
                  </a:lnTo>
                  <a:lnTo>
                    <a:pt x="1065464" y="0"/>
                  </a:lnTo>
                  <a:close/>
                </a:path>
                <a:path w="1790700" h="201930">
                  <a:moveTo>
                    <a:pt x="1096919" y="44061"/>
                  </a:moveTo>
                  <a:lnTo>
                    <a:pt x="1065464" y="44061"/>
                  </a:lnTo>
                  <a:lnTo>
                    <a:pt x="1072436" y="44315"/>
                  </a:lnTo>
                  <a:lnTo>
                    <a:pt x="1081957" y="44998"/>
                  </a:lnTo>
                  <a:lnTo>
                    <a:pt x="1091096" y="45996"/>
                  </a:lnTo>
                  <a:lnTo>
                    <a:pt x="1096919" y="47192"/>
                  </a:lnTo>
                  <a:lnTo>
                    <a:pt x="1096919" y="44061"/>
                  </a:lnTo>
                  <a:close/>
                </a:path>
                <a:path w="1790700" h="201930">
                  <a:moveTo>
                    <a:pt x="1639614" y="0"/>
                  </a:moveTo>
                  <a:lnTo>
                    <a:pt x="1639614" y="201784"/>
                  </a:lnTo>
                  <a:lnTo>
                    <a:pt x="1690074" y="201784"/>
                  </a:lnTo>
                  <a:lnTo>
                    <a:pt x="1690074" y="44145"/>
                  </a:lnTo>
                  <a:lnTo>
                    <a:pt x="1765150" y="44145"/>
                  </a:lnTo>
                  <a:lnTo>
                    <a:pt x="1790667" y="31"/>
                  </a:lnTo>
                  <a:lnTo>
                    <a:pt x="1639614" y="0"/>
                  </a:lnTo>
                  <a:close/>
                </a:path>
                <a:path w="1790700" h="201930">
                  <a:moveTo>
                    <a:pt x="1217093" y="0"/>
                  </a:moveTo>
                  <a:lnTo>
                    <a:pt x="1160341" y="0"/>
                  </a:lnTo>
                  <a:lnTo>
                    <a:pt x="1160341" y="201784"/>
                  </a:lnTo>
                  <a:lnTo>
                    <a:pt x="1210758" y="201784"/>
                  </a:lnTo>
                  <a:lnTo>
                    <a:pt x="1210758" y="69589"/>
                  </a:lnTo>
                  <a:lnTo>
                    <a:pt x="1266900" y="69589"/>
                  </a:lnTo>
                  <a:lnTo>
                    <a:pt x="1217093" y="0"/>
                  </a:lnTo>
                  <a:close/>
                </a:path>
                <a:path w="1790700" h="201930">
                  <a:moveTo>
                    <a:pt x="1266900" y="69589"/>
                  </a:moveTo>
                  <a:lnTo>
                    <a:pt x="1210758" y="69589"/>
                  </a:lnTo>
                  <a:lnTo>
                    <a:pt x="1305363" y="201784"/>
                  </a:lnTo>
                  <a:lnTo>
                    <a:pt x="1362136" y="201784"/>
                  </a:lnTo>
                  <a:lnTo>
                    <a:pt x="1362136" y="132194"/>
                  </a:lnTo>
                  <a:lnTo>
                    <a:pt x="1311708" y="132194"/>
                  </a:lnTo>
                  <a:lnTo>
                    <a:pt x="1266900" y="69589"/>
                  </a:lnTo>
                  <a:close/>
                </a:path>
                <a:path w="1790700" h="201930">
                  <a:moveTo>
                    <a:pt x="1362136" y="188"/>
                  </a:moveTo>
                  <a:lnTo>
                    <a:pt x="1311708" y="188"/>
                  </a:lnTo>
                  <a:lnTo>
                    <a:pt x="1311708" y="132194"/>
                  </a:lnTo>
                  <a:lnTo>
                    <a:pt x="1362136" y="132194"/>
                  </a:lnTo>
                  <a:lnTo>
                    <a:pt x="1362136" y="188"/>
                  </a:lnTo>
                  <a:close/>
                </a:path>
                <a:path w="1790700" h="201930">
                  <a:moveTo>
                    <a:pt x="151607" y="44145"/>
                  </a:moveTo>
                  <a:lnTo>
                    <a:pt x="101138" y="44145"/>
                  </a:lnTo>
                  <a:lnTo>
                    <a:pt x="101138" y="201784"/>
                  </a:lnTo>
                  <a:lnTo>
                    <a:pt x="151607" y="201784"/>
                  </a:lnTo>
                  <a:lnTo>
                    <a:pt x="151607" y="44145"/>
                  </a:lnTo>
                  <a:close/>
                </a:path>
                <a:path w="1790700" h="201930">
                  <a:moveTo>
                    <a:pt x="151607" y="0"/>
                  </a:moveTo>
                  <a:lnTo>
                    <a:pt x="0" y="31"/>
                  </a:lnTo>
                  <a:lnTo>
                    <a:pt x="25496" y="44166"/>
                  </a:lnTo>
                  <a:lnTo>
                    <a:pt x="151607" y="44145"/>
                  </a:lnTo>
                  <a:lnTo>
                    <a:pt x="151607" y="0"/>
                  </a:lnTo>
                  <a:close/>
                </a:path>
                <a:path w="1790700" h="201930">
                  <a:moveTo>
                    <a:pt x="744092" y="0"/>
                  </a:moveTo>
                  <a:lnTo>
                    <a:pt x="687350" y="0"/>
                  </a:lnTo>
                  <a:lnTo>
                    <a:pt x="687350" y="201784"/>
                  </a:lnTo>
                  <a:lnTo>
                    <a:pt x="737768" y="201784"/>
                  </a:lnTo>
                  <a:lnTo>
                    <a:pt x="737768" y="69589"/>
                  </a:lnTo>
                  <a:lnTo>
                    <a:pt x="793893" y="69589"/>
                  </a:lnTo>
                  <a:lnTo>
                    <a:pt x="744092" y="0"/>
                  </a:lnTo>
                  <a:close/>
                </a:path>
                <a:path w="1790700" h="201930">
                  <a:moveTo>
                    <a:pt x="793893" y="69589"/>
                  </a:moveTo>
                  <a:lnTo>
                    <a:pt x="737768" y="69589"/>
                  </a:lnTo>
                  <a:lnTo>
                    <a:pt x="832372" y="201784"/>
                  </a:lnTo>
                  <a:lnTo>
                    <a:pt x="889145" y="201784"/>
                  </a:lnTo>
                  <a:lnTo>
                    <a:pt x="889145" y="132194"/>
                  </a:lnTo>
                  <a:lnTo>
                    <a:pt x="838696" y="132194"/>
                  </a:lnTo>
                  <a:lnTo>
                    <a:pt x="793893" y="69589"/>
                  </a:lnTo>
                  <a:close/>
                </a:path>
                <a:path w="1790700" h="201930">
                  <a:moveTo>
                    <a:pt x="889145" y="188"/>
                  </a:moveTo>
                  <a:lnTo>
                    <a:pt x="838696" y="188"/>
                  </a:lnTo>
                  <a:lnTo>
                    <a:pt x="838696" y="132194"/>
                  </a:lnTo>
                  <a:lnTo>
                    <a:pt x="889145" y="132194"/>
                  </a:lnTo>
                  <a:lnTo>
                    <a:pt x="889145" y="188"/>
                  </a:lnTo>
                  <a:close/>
                </a:path>
              </a:pathLst>
            </a:custGeom>
            <a:solidFill>
              <a:srgbClr val="E63023"/>
            </a:solidFill>
          </p:spPr>
          <p:txBody>
            <a:bodyPr wrap="square" lIns="0" tIns="0" rIns="0" bIns="0" rtlCol="0"/>
            <a:lstStyle/>
            <a:p>
              <a:endParaRPr sz="637" b="0" i="0" dirty="0">
                <a:latin typeface="Tahoma Regular"/>
              </a:endParaRPr>
            </a:p>
          </p:txBody>
        </p:sp>
      </p:grpSp>
      <p:sp>
        <p:nvSpPr>
          <p:cNvPr id="38" name="Text Placeholder 14">
            <a:extLst>
              <a:ext uri="{FF2B5EF4-FFF2-40B4-BE49-F238E27FC236}">
                <a16:creationId xmlns:a16="http://schemas.microsoft.com/office/drawing/2014/main" id="{456D8E82-4B17-8A44-A98F-D28F51A81189}"/>
              </a:ext>
            </a:extLst>
          </p:cNvPr>
          <p:cNvSpPr>
            <a:spLocks noGrp="1"/>
          </p:cNvSpPr>
          <p:nvPr>
            <p:ph type="body" sz="quarter" idx="11" hasCustomPrompt="1"/>
          </p:nvPr>
        </p:nvSpPr>
        <p:spPr>
          <a:xfrm>
            <a:off x="1484575" y="4113726"/>
            <a:ext cx="7012180" cy="1103312"/>
          </a:xfrm>
          <a:prstGeom prst="rect">
            <a:avLst/>
          </a:prstGeom>
        </p:spPr>
        <p:txBody>
          <a:bodyPr/>
          <a:lstStyle>
            <a:lvl1pPr marL="0" indent="0">
              <a:spcBef>
                <a:spcPts val="0"/>
              </a:spcBef>
              <a:buNone/>
              <a:defRPr sz="3320" b="1" i="0">
                <a:solidFill>
                  <a:schemeClr val="bg1"/>
                </a:solidFill>
                <a:latin typeface="Tahoma Regular"/>
              </a:defRPr>
            </a:lvl1pPr>
          </a:lstStyle>
          <a:p>
            <a:pPr lvl="0"/>
            <a:r>
              <a:rPr lang="en-US" dirty="0"/>
              <a:t>DIVIDER TITLE GOES HERE</a:t>
            </a:r>
          </a:p>
          <a:p>
            <a:pPr lvl="0"/>
            <a:r>
              <a:rPr lang="en-US" dirty="0"/>
              <a:t>ON TWO LINES IF NECESSARY</a:t>
            </a:r>
          </a:p>
        </p:txBody>
      </p:sp>
      <p:sp>
        <p:nvSpPr>
          <p:cNvPr id="39" name="Text Placeholder 16">
            <a:extLst>
              <a:ext uri="{FF2B5EF4-FFF2-40B4-BE49-F238E27FC236}">
                <a16:creationId xmlns:a16="http://schemas.microsoft.com/office/drawing/2014/main" id="{273F8075-A63D-2243-8DDD-A3E491BD42EC}"/>
              </a:ext>
            </a:extLst>
          </p:cNvPr>
          <p:cNvSpPr>
            <a:spLocks noGrp="1"/>
          </p:cNvSpPr>
          <p:nvPr>
            <p:ph type="body" sz="quarter" idx="12" hasCustomPrompt="1"/>
          </p:nvPr>
        </p:nvSpPr>
        <p:spPr>
          <a:xfrm>
            <a:off x="1484371" y="5217038"/>
            <a:ext cx="6248013" cy="1518299"/>
          </a:xfrm>
          <a:prstGeom prst="rect">
            <a:avLst/>
          </a:prstGeom>
        </p:spPr>
        <p:txBody>
          <a:bodyPr/>
          <a:lstStyle>
            <a:lvl1pPr marL="0" indent="0">
              <a:lnSpc>
                <a:spcPct val="100000"/>
              </a:lnSpc>
              <a:spcBef>
                <a:spcPts val="0"/>
              </a:spcBef>
              <a:buNone/>
              <a:defRPr sz="2200" b="0" i="0">
                <a:solidFill>
                  <a:schemeClr val="bg1"/>
                </a:solidFill>
                <a:latin typeface="Tahoma Regular"/>
              </a:defRPr>
            </a:lvl1pPr>
            <a:lvl2pPr marL="446410" indent="0">
              <a:buNone/>
              <a:defRPr>
                <a:solidFill>
                  <a:schemeClr val="bg1"/>
                </a:solidFill>
              </a:defRPr>
            </a:lvl2pPr>
            <a:lvl3pPr marL="892820" indent="0">
              <a:buNone/>
              <a:defRPr>
                <a:solidFill>
                  <a:schemeClr val="bg1"/>
                </a:solidFill>
              </a:defRPr>
            </a:lvl3pPr>
            <a:lvl4pPr marL="1339230" indent="0">
              <a:buNone/>
              <a:defRPr>
                <a:solidFill>
                  <a:schemeClr val="bg1"/>
                </a:solidFill>
              </a:defRPr>
            </a:lvl4pPr>
            <a:lvl5pPr marL="1785640" indent="0">
              <a:buNone/>
              <a:defRPr>
                <a:solidFill>
                  <a:schemeClr val="bg1"/>
                </a:solidFill>
              </a:defRPr>
            </a:lvl5pPr>
          </a:lstStyle>
          <a:p>
            <a:pPr lvl="0"/>
            <a:r>
              <a:rPr lang="en-US" dirty="0"/>
              <a:t>Presentation to:</a:t>
            </a:r>
          </a:p>
          <a:p>
            <a:pPr lvl="0"/>
            <a:r>
              <a:rPr lang="en-US" dirty="0"/>
              <a:t>Company name goes here</a:t>
            </a:r>
          </a:p>
          <a:p>
            <a:pPr lvl="0"/>
            <a:endParaRPr lang="en-US" dirty="0"/>
          </a:p>
          <a:p>
            <a:pPr lvl="0"/>
            <a:r>
              <a:rPr lang="en-US" dirty="0"/>
              <a:t>2020/00/00</a:t>
            </a:r>
          </a:p>
        </p:txBody>
      </p:sp>
    </p:spTree>
    <p:extLst>
      <p:ext uri="{BB962C8B-B14F-4D97-AF65-F5344CB8AC3E}">
        <p14:creationId xmlns:p14="http://schemas.microsoft.com/office/powerpoint/2010/main" val="1043140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2" name="object 2">
            <a:extLst>
              <a:ext uri="{FF2B5EF4-FFF2-40B4-BE49-F238E27FC236}">
                <a16:creationId xmlns:a16="http://schemas.microsoft.com/office/drawing/2014/main" id="{9673ADB8-E5D1-124A-8C4A-2DD75998A228}"/>
              </a:ext>
            </a:extLst>
          </p:cNvPr>
          <p:cNvSpPr/>
          <p:nvPr userDrawn="1"/>
        </p:nvSpPr>
        <p:spPr>
          <a:xfrm>
            <a:off x="1" y="0"/>
            <a:ext cx="12191999" cy="685751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solidFill>
                <a:srgbClr val="000000"/>
              </a:solidFill>
            </a:endParaRPr>
          </a:p>
        </p:txBody>
      </p:sp>
      <p:pic>
        <p:nvPicPr>
          <p:cNvPr id="4" name="Picture 3">
            <a:extLst>
              <a:ext uri="{FF2B5EF4-FFF2-40B4-BE49-F238E27FC236}">
                <a16:creationId xmlns:a16="http://schemas.microsoft.com/office/drawing/2014/main" id="{4DCE2317-9465-B44C-889D-A5E7352B42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81"/>
            <a:ext cx="12192000" cy="6857519"/>
          </a:xfrm>
          <a:prstGeom prst="rect">
            <a:avLst/>
          </a:prstGeom>
        </p:spPr>
      </p:pic>
      <p:grpSp>
        <p:nvGrpSpPr>
          <p:cNvPr id="5" name="Group 4">
            <a:extLst>
              <a:ext uri="{FF2B5EF4-FFF2-40B4-BE49-F238E27FC236}">
                <a16:creationId xmlns:a16="http://schemas.microsoft.com/office/drawing/2014/main" id="{CE58E494-1C6C-6048-95A4-E67DC56D17E1}"/>
              </a:ext>
            </a:extLst>
          </p:cNvPr>
          <p:cNvGrpSpPr/>
          <p:nvPr userDrawn="1"/>
        </p:nvGrpSpPr>
        <p:grpSpPr>
          <a:xfrm>
            <a:off x="8986233" y="302269"/>
            <a:ext cx="2774642" cy="1163669"/>
            <a:chOff x="14817924" y="781197"/>
            <a:chExt cx="4575269" cy="1918977"/>
          </a:xfrm>
        </p:grpSpPr>
        <p:sp>
          <p:nvSpPr>
            <p:cNvPr id="6" name="object 6">
              <a:extLst>
                <a:ext uri="{FF2B5EF4-FFF2-40B4-BE49-F238E27FC236}">
                  <a16:creationId xmlns:a16="http://schemas.microsoft.com/office/drawing/2014/main" id="{988D07A3-0940-0A42-8A69-CD338296E901}"/>
                </a:ext>
              </a:extLst>
            </p:cNvPr>
            <p:cNvSpPr/>
            <p:nvPr/>
          </p:nvSpPr>
          <p:spPr>
            <a:xfrm>
              <a:off x="14817924" y="2494651"/>
              <a:ext cx="87452" cy="15482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solidFill>
                  <a:srgbClr val="000000"/>
                </a:solidFill>
              </a:endParaRPr>
            </a:p>
          </p:txBody>
        </p:sp>
        <p:sp>
          <p:nvSpPr>
            <p:cNvPr id="7" name="object 7">
              <a:extLst>
                <a:ext uri="{FF2B5EF4-FFF2-40B4-BE49-F238E27FC236}">
                  <a16:creationId xmlns:a16="http://schemas.microsoft.com/office/drawing/2014/main" id="{30B6986F-75AA-4742-977C-6A4BC896B03F}"/>
                </a:ext>
              </a:extLst>
            </p:cNvPr>
            <p:cNvSpPr/>
            <p:nvPr/>
          </p:nvSpPr>
          <p:spPr>
            <a:xfrm>
              <a:off x="14931724" y="2542744"/>
              <a:ext cx="85630" cy="10671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solidFill>
                  <a:srgbClr val="000000"/>
                </a:solidFill>
              </a:endParaRPr>
            </a:p>
          </p:txBody>
        </p:sp>
        <p:sp>
          <p:nvSpPr>
            <p:cNvPr id="8" name="object 8">
              <a:extLst>
                <a:ext uri="{FF2B5EF4-FFF2-40B4-BE49-F238E27FC236}">
                  <a16:creationId xmlns:a16="http://schemas.microsoft.com/office/drawing/2014/main" id="{831D4405-7C33-EE49-83D0-0DFBF1B03A36}"/>
                </a:ext>
              </a:extLst>
            </p:cNvPr>
            <p:cNvSpPr/>
            <p:nvPr/>
          </p:nvSpPr>
          <p:spPr>
            <a:xfrm>
              <a:off x="15096148" y="2497295"/>
              <a:ext cx="28575" cy="149860"/>
            </a:xfrm>
            <a:custGeom>
              <a:avLst/>
              <a:gdLst/>
              <a:ahLst/>
              <a:cxnLst/>
              <a:rect l="l" t="t" r="r" b="b"/>
              <a:pathLst>
                <a:path w="28575" h="149860">
                  <a:moveTo>
                    <a:pt x="24302" y="48082"/>
                  </a:moveTo>
                  <a:lnTo>
                    <a:pt x="3790" y="48082"/>
                  </a:lnTo>
                  <a:lnTo>
                    <a:pt x="3790" y="149524"/>
                  </a:lnTo>
                  <a:lnTo>
                    <a:pt x="24302" y="149524"/>
                  </a:lnTo>
                  <a:lnTo>
                    <a:pt x="24302" y="48082"/>
                  </a:lnTo>
                  <a:close/>
                </a:path>
                <a:path w="28575" h="149860">
                  <a:moveTo>
                    <a:pt x="22114" y="0"/>
                  </a:moveTo>
                  <a:lnTo>
                    <a:pt x="6303" y="0"/>
                  </a:lnTo>
                  <a:lnTo>
                    <a:pt x="0" y="6272"/>
                  </a:lnTo>
                  <a:lnTo>
                    <a:pt x="0" y="22104"/>
                  </a:lnTo>
                  <a:lnTo>
                    <a:pt x="6303" y="28417"/>
                  </a:lnTo>
                  <a:lnTo>
                    <a:pt x="22114" y="28417"/>
                  </a:lnTo>
                  <a:lnTo>
                    <a:pt x="28407" y="22104"/>
                  </a:lnTo>
                  <a:lnTo>
                    <a:pt x="28407" y="6272"/>
                  </a:lnTo>
                  <a:lnTo>
                    <a:pt x="22114" y="0"/>
                  </a:lnTo>
                  <a:close/>
                </a:path>
              </a:pathLst>
            </a:custGeom>
            <a:solidFill>
              <a:srgbClr val="FFFFFF"/>
            </a:solidFill>
          </p:spPr>
          <p:txBody>
            <a:bodyPr wrap="square" lIns="0" tIns="0" rIns="0" bIns="0" rtlCol="0"/>
            <a:lstStyle/>
            <a:p>
              <a:endParaRPr sz="1092">
                <a:solidFill>
                  <a:srgbClr val="000000"/>
                </a:solidFill>
              </a:endParaRPr>
            </a:p>
          </p:txBody>
        </p:sp>
        <p:sp>
          <p:nvSpPr>
            <p:cNvPr id="9" name="object 9">
              <a:extLst>
                <a:ext uri="{FF2B5EF4-FFF2-40B4-BE49-F238E27FC236}">
                  <a16:creationId xmlns:a16="http://schemas.microsoft.com/office/drawing/2014/main" id="{F10C3FDC-3B9C-F943-A57A-8203A4553305}"/>
                </a:ext>
              </a:extLst>
            </p:cNvPr>
            <p:cNvSpPr/>
            <p:nvPr/>
          </p:nvSpPr>
          <p:spPr>
            <a:xfrm>
              <a:off x="16034821" y="2497295"/>
              <a:ext cx="28575" cy="149860"/>
            </a:xfrm>
            <a:custGeom>
              <a:avLst/>
              <a:gdLst/>
              <a:ahLst/>
              <a:cxnLst/>
              <a:rect l="l" t="t" r="r" b="b"/>
              <a:pathLst>
                <a:path w="28575" h="149860">
                  <a:moveTo>
                    <a:pt x="24302" y="48082"/>
                  </a:moveTo>
                  <a:lnTo>
                    <a:pt x="3821" y="48082"/>
                  </a:lnTo>
                  <a:lnTo>
                    <a:pt x="3821" y="149524"/>
                  </a:lnTo>
                  <a:lnTo>
                    <a:pt x="24302" y="149524"/>
                  </a:lnTo>
                  <a:lnTo>
                    <a:pt x="24302" y="48082"/>
                  </a:lnTo>
                  <a:close/>
                </a:path>
                <a:path w="28575" h="149860">
                  <a:moveTo>
                    <a:pt x="22124" y="0"/>
                  </a:moveTo>
                  <a:lnTo>
                    <a:pt x="6293" y="0"/>
                  </a:lnTo>
                  <a:lnTo>
                    <a:pt x="0" y="6272"/>
                  </a:lnTo>
                  <a:lnTo>
                    <a:pt x="0" y="22104"/>
                  </a:lnTo>
                  <a:lnTo>
                    <a:pt x="6293" y="28417"/>
                  </a:lnTo>
                  <a:lnTo>
                    <a:pt x="22124" y="28417"/>
                  </a:lnTo>
                  <a:lnTo>
                    <a:pt x="28428" y="22104"/>
                  </a:lnTo>
                  <a:lnTo>
                    <a:pt x="28428" y="6272"/>
                  </a:lnTo>
                  <a:lnTo>
                    <a:pt x="22124" y="0"/>
                  </a:lnTo>
                  <a:close/>
                </a:path>
              </a:pathLst>
            </a:custGeom>
            <a:solidFill>
              <a:srgbClr val="FFFFFF"/>
            </a:solidFill>
          </p:spPr>
          <p:txBody>
            <a:bodyPr wrap="square" lIns="0" tIns="0" rIns="0" bIns="0" rtlCol="0"/>
            <a:lstStyle/>
            <a:p>
              <a:endParaRPr sz="1092">
                <a:solidFill>
                  <a:srgbClr val="000000"/>
                </a:solidFill>
              </a:endParaRPr>
            </a:p>
          </p:txBody>
        </p:sp>
        <p:sp>
          <p:nvSpPr>
            <p:cNvPr id="10" name="object 10">
              <a:extLst>
                <a:ext uri="{FF2B5EF4-FFF2-40B4-BE49-F238E27FC236}">
                  <a16:creationId xmlns:a16="http://schemas.microsoft.com/office/drawing/2014/main" id="{6DC94C29-8843-4A4F-882E-11F5742BDC36}"/>
                </a:ext>
              </a:extLst>
            </p:cNvPr>
            <p:cNvSpPr/>
            <p:nvPr/>
          </p:nvSpPr>
          <p:spPr>
            <a:xfrm>
              <a:off x="16678738" y="2497295"/>
              <a:ext cx="28575" cy="149860"/>
            </a:xfrm>
            <a:custGeom>
              <a:avLst/>
              <a:gdLst/>
              <a:ahLst/>
              <a:cxnLst/>
              <a:rect l="l" t="t" r="r" b="b"/>
              <a:pathLst>
                <a:path w="28575" h="149860">
                  <a:moveTo>
                    <a:pt x="24292" y="48082"/>
                  </a:moveTo>
                  <a:lnTo>
                    <a:pt x="3790" y="48082"/>
                  </a:lnTo>
                  <a:lnTo>
                    <a:pt x="3790" y="149524"/>
                  </a:lnTo>
                  <a:lnTo>
                    <a:pt x="24292" y="149524"/>
                  </a:lnTo>
                  <a:lnTo>
                    <a:pt x="24292" y="48082"/>
                  </a:lnTo>
                  <a:close/>
                </a:path>
                <a:path w="28575" h="149860">
                  <a:moveTo>
                    <a:pt x="22104" y="0"/>
                  </a:moveTo>
                  <a:lnTo>
                    <a:pt x="6303" y="0"/>
                  </a:lnTo>
                  <a:lnTo>
                    <a:pt x="0" y="6272"/>
                  </a:lnTo>
                  <a:lnTo>
                    <a:pt x="0" y="22104"/>
                  </a:lnTo>
                  <a:lnTo>
                    <a:pt x="6303" y="28417"/>
                  </a:lnTo>
                  <a:lnTo>
                    <a:pt x="22104" y="28417"/>
                  </a:lnTo>
                  <a:lnTo>
                    <a:pt x="28397" y="22104"/>
                  </a:lnTo>
                  <a:lnTo>
                    <a:pt x="28397" y="6272"/>
                  </a:lnTo>
                  <a:lnTo>
                    <a:pt x="22104" y="0"/>
                  </a:lnTo>
                  <a:close/>
                </a:path>
              </a:pathLst>
            </a:custGeom>
            <a:solidFill>
              <a:srgbClr val="FFFFFF"/>
            </a:solidFill>
          </p:spPr>
          <p:txBody>
            <a:bodyPr wrap="square" lIns="0" tIns="0" rIns="0" bIns="0" rtlCol="0"/>
            <a:lstStyle/>
            <a:p>
              <a:endParaRPr sz="1092">
                <a:solidFill>
                  <a:srgbClr val="000000"/>
                </a:solidFill>
              </a:endParaRPr>
            </a:p>
          </p:txBody>
        </p:sp>
        <p:sp>
          <p:nvSpPr>
            <p:cNvPr id="11" name="object 11">
              <a:extLst>
                <a:ext uri="{FF2B5EF4-FFF2-40B4-BE49-F238E27FC236}">
                  <a16:creationId xmlns:a16="http://schemas.microsoft.com/office/drawing/2014/main" id="{7D8BD669-B8D4-7848-80E7-1C8D4904BAED}"/>
                </a:ext>
              </a:extLst>
            </p:cNvPr>
            <p:cNvSpPr/>
            <p:nvPr/>
          </p:nvSpPr>
          <p:spPr>
            <a:xfrm>
              <a:off x="15443530" y="2497295"/>
              <a:ext cx="28575" cy="149860"/>
            </a:xfrm>
            <a:custGeom>
              <a:avLst/>
              <a:gdLst/>
              <a:ahLst/>
              <a:cxnLst/>
              <a:rect l="l" t="t" r="r" b="b"/>
              <a:pathLst>
                <a:path w="28575" h="149860">
                  <a:moveTo>
                    <a:pt x="24302" y="48082"/>
                  </a:moveTo>
                  <a:lnTo>
                    <a:pt x="3800" y="48082"/>
                  </a:lnTo>
                  <a:lnTo>
                    <a:pt x="3800" y="149524"/>
                  </a:lnTo>
                  <a:lnTo>
                    <a:pt x="24302" y="149524"/>
                  </a:lnTo>
                  <a:lnTo>
                    <a:pt x="24302" y="48082"/>
                  </a:lnTo>
                  <a:close/>
                </a:path>
                <a:path w="28575" h="149860">
                  <a:moveTo>
                    <a:pt x="22135" y="0"/>
                  </a:moveTo>
                  <a:lnTo>
                    <a:pt x="6303" y="0"/>
                  </a:lnTo>
                  <a:lnTo>
                    <a:pt x="0" y="6272"/>
                  </a:lnTo>
                  <a:lnTo>
                    <a:pt x="0" y="22104"/>
                  </a:lnTo>
                  <a:lnTo>
                    <a:pt x="6303" y="28417"/>
                  </a:lnTo>
                  <a:lnTo>
                    <a:pt x="22135" y="28417"/>
                  </a:lnTo>
                  <a:lnTo>
                    <a:pt x="28417" y="22104"/>
                  </a:lnTo>
                  <a:lnTo>
                    <a:pt x="28417" y="6272"/>
                  </a:lnTo>
                  <a:lnTo>
                    <a:pt x="22135" y="0"/>
                  </a:lnTo>
                  <a:close/>
                </a:path>
              </a:pathLst>
            </a:custGeom>
            <a:solidFill>
              <a:srgbClr val="FFFFFF"/>
            </a:solidFill>
          </p:spPr>
          <p:txBody>
            <a:bodyPr wrap="square" lIns="0" tIns="0" rIns="0" bIns="0" rtlCol="0"/>
            <a:lstStyle/>
            <a:p>
              <a:endParaRPr sz="1092">
                <a:solidFill>
                  <a:srgbClr val="000000"/>
                </a:solidFill>
              </a:endParaRPr>
            </a:p>
          </p:txBody>
        </p:sp>
        <p:sp>
          <p:nvSpPr>
            <p:cNvPr id="12" name="object 12">
              <a:extLst>
                <a:ext uri="{FF2B5EF4-FFF2-40B4-BE49-F238E27FC236}">
                  <a16:creationId xmlns:a16="http://schemas.microsoft.com/office/drawing/2014/main" id="{989DAB23-E9EF-C14F-B9C4-929E36182A25}"/>
                </a:ext>
              </a:extLst>
            </p:cNvPr>
            <p:cNvSpPr/>
            <p:nvPr/>
          </p:nvSpPr>
          <p:spPr>
            <a:xfrm>
              <a:off x="15144446" y="2542744"/>
              <a:ext cx="192678" cy="106719"/>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solidFill>
                  <a:srgbClr val="000000"/>
                </a:solidFill>
              </a:endParaRPr>
            </a:p>
          </p:txBody>
        </p:sp>
        <p:sp>
          <p:nvSpPr>
            <p:cNvPr id="13" name="object 13">
              <a:extLst>
                <a:ext uri="{FF2B5EF4-FFF2-40B4-BE49-F238E27FC236}">
                  <a16:creationId xmlns:a16="http://schemas.microsoft.com/office/drawing/2014/main" id="{066B0F2C-E5DF-704B-A18A-F55897F9141C}"/>
                </a:ext>
              </a:extLst>
            </p:cNvPr>
            <p:cNvSpPr/>
            <p:nvPr/>
          </p:nvSpPr>
          <p:spPr>
            <a:xfrm>
              <a:off x="15363480" y="2542744"/>
              <a:ext cx="59690" cy="104139"/>
            </a:xfrm>
            <a:custGeom>
              <a:avLst/>
              <a:gdLst/>
              <a:ahLst/>
              <a:cxnLst/>
              <a:rect l="l" t="t" r="r" b="b"/>
              <a:pathLst>
                <a:path w="59690" h="104139">
                  <a:moveTo>
                    <a:pt x="13999" y="2628"/>
                  </a:moveTo>
                  <a:lnTo>
                    <a:pt x="0" y="2628"/>
                  </a:lnTo>
                  <a:lnTo>
                    <a:pt x="0" y="104080"/>
                  </a:lnTo>
                  <a:lnTo>
                    <a:pt x="20878" y="104080"/>
                  </a:lnTo>
                  <a:lnTo>
                    <a:pt x="20878" y="24135"/>
                  </a:lnTo>
                  <a:lnTo>
                    <a:pt x="26794" y="21496"/>
                  </a:lnTo>
                  <a:lnTo>
                    <a:pt x="33674" y="19255"/>
                  </a:lnTo>
                  <a:lnTo>
                    <a:pt x="59443" y="19255"/>
                  </a:lnTo>
                  <a:lnTo>
                    <a:pt x="59443" y="8303"/>
                  </a:lnTo>
                  <a:lnTo>
                    <a:pt x="16020" y="8303"/>
                  </a:lnTo>
                  <a:lnTo>
                    <a:pt x="13999" y="2628"/>
                  </a:lnTo>
                  <a:close/>
                </a:path>
                <a:path w="59690" h="104139">
                  <a:moveTo>
                    <a:pt x="59443" y="19255"/>
                  </a:moveTo>
                  <a:lnTo>
                    <a:pt x="48501" y="19255"/>
                  </a:lnTo>
                  <a:lnTo>
                    <a:pt x="54364" y="20481"/>
                  </a:lnTo>
                  <a:lnTo>
                    <a:pt x="59443" y="22302"/>
                  </a:lnTo>
                  <a:lnTo>
                    <a:pt x="59443" y="19255"/>
                  </a:lnTo>
                  <a:close/>
                </a:path>
                <a:path w="59690" h="104139">
                  <a:moveTo>
                    <a:pt x="48909" y="0"/>
                  </a:moveTo>
                  <a:lnTo>
                    <a:pt x="44427" y="0"/>
                  </a:lnTo>
                  <a:lnTo>
                    <a:pt x="37022" y="527"/>
                  </a:lnTo>
                  <a:lnTo>
                    <a:pt x="29764" y="2098"/>
                  </a:lnTo>
                  <a:lnTo>
                    <a:pt x="22737" y="4695"/>
                  </a:lnTo>
                  <a:lnTo>
                    <a:pt x="16020" y="8303"/>
                  </a:lnTo>
                  <a:lnTo>
                    <a:pt x="59443" y="8303"/>
                  </a:lnTo>
                  <a:lnTo>
                    <a:pt x="59443" y="1612"/>
                  </a:lnTo>
                  <a:lnTo>
                    <a:pt x="54993" y="607"/>
                  </a:lnTo>
                  <a:lnTo>
                    <a:pt x="48909" y="0"/>
                  </a:lnTo>
                  <a:close/>
                </a:path>
              </a:pathLst>
            </a:custGeom>
            <a:solidFill>
              <a:srgbClr val="FFFFFF"/>
            </a:solidFill>
          </p:spPr>
          <p:txBody>
            <a:bodyPr wrap="square" lIns="0" tIns="0" rIns="0" bIns="0" rtlCol="0"/>
            <a:lstStyle/>
            <a:p>
              <a:endParaRPr sz="1092">
                <a:solidFill>
                  <a:srgbClr val="000000"/>
                </a:solidFill>
              </a:endParaRPr>
            </a:p>
          </p:txBody>
        </p:sp>
        <p:sp>
          <p:nvSpPr>
            <p:cNvPr id="14" name="object 14">
              <a:extLst>
                <a:ext uri="{FF2B5EF4-FFF2-40B4-BE49-F238E27FC236}">
                  <a16:creationId xmlns:a16="http://schemas.microsoft.com/office/drawing/2014/main" id="{F5949A49-32CF-984C-8B66-5F0F8599F7B8}"/>
                </a:ext>
              </a:extLst>
            </p:cNvPr>
            <p:cNvSpPr/>
            <p:nvPr/>
          </p:nvSpPr>
          <p:spPr>
            <a:xfrm>
              <a:off x="15501005" y="2542734"/>
              <a:ext cx="199600" cy="15744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solidFill>
                  <a:srgbClr val="000000"/>
                </a:solidFill>
              </a:endParaRPr>
            </a:p>
          </p:txBody>
        </p:sp>
        <p:sp>
          <p:nvSpPr>
            <p:cNvPr id="15" name="object 15">
              <a:extLst>
                <a:ext uri="{FF2B5EF4-FFF2-40B4-BE49-F238E27FC236}">
                  <a16:creationId xmlns:a16="http://schemas.microsoft.com/office/drawing/2014/main" id="{ABFE3AD2-32C6-ED43-919B-CD3D7C50C9E1}"/>
                </a:ext>
              </a:extLst>
            </p:cNvPr>
            <p:cNvSpPr/>
            <p:nvPr/>
          </p:nvSpPr>
          <p:spPr>
            <a:xfrm>
              <a:off x="15844767" y="2542744"/>
              <a:ext cx="59690" cy="104139"/>
            </a:xfrm>
            <a:custGeom>
              <a:avLst/>
              <a:gdLst/>
              <a:ahLst/>
              <a:cxnLst/>
              <a:rect l="l" t="t" r="r" b="b"/>
              <a:pathLst>
                <a:path w="59690" h="104139">
                  <a:moveTo>
                    <a:pt x="14020" y="2628"/>
                  </a:moveTo>
                  <a:lnTo>
                    <a:pt x="0" y="2628"/>
                  </a:lnTo>
                  <a:lnTo>
                    <a:pt x="0" y="104080"/>
                  </a:lnTo>
                  <a:lnTo>
                    <a:pt x="20920" y="104080"/>
                  </a:lnTo>
                  <a:lnTo>
                    <a:pt x="20920" y="24135"/>
                  </a:lnTo>
                  <a:lnTo>
                    <a:pt x="26774" y="21496"/>
                  </a:lnTo>
                  <a:lnTo>
                    <a:pt x="33695" y="19255"/>
                  </a:lnTo>
                  <a:lnTo>
                    <a:pt x="59464" y="19255"/>
                  </a:lnTo>
                  <a:lnTo>
                    <a:pt x="59464" y="8303"/>
                  </a:lnTo>
                  <a:lnTo>
                    <a:pt x="16041" y="8303"/>
                  </a:lnTo>
                  <a:lnTo>
                    <a:pt x="14020" y="2628"/>
                  </a:lnTo>
                  <a:close/>
                </a:path>
                <a:path w="59690" h="104139">
                  <a:moveTo>
                    <a:pt x="59464" y="19255"/>
                  </a:moveTo>
                  <a:lnTo>
                    <a:pt x="48501" y="19255"/>
                  </a:lnTo>
                  <a:lnTo>
                    <a:pt x="54385" y="20481"/>
                  </a:lnTo>
                  <a:lnTo>
                    <a:pt x="59464" y="22302"/>
                  </a:lnTo>
                  <a:lnTo>
                    <a:pt x="59464" y="19255"/>
                  </a:lnTo>
                  <a:close/>
                </a:path>
                <a:path w="59690" h="104139">
                  <a:moveTo>
                    <a:pt x="48909" y="0"/>
                  </a:moveTo>
                  <a:lnTo>
                    <a:pt x="44427" y="0"/>
                  </a:lnTo>
                  <a:lnTo>
                    <a:pt x="37025" y="527"/>
                  </a:lnTo>
                  <a:lnTo>
                    <a:pt x="29775" y="2098"/>
                  </a:lnTo>
                  <a:lnTo>
                    <a:pt x="22754" y="4695"/>
                  </a:lnTo>
                  <a:lnTo>
                    <a:pt x="16041" y="8303"/>
                  </a:lnTo>
                  <a:lnTo>
                    <a:pt x="59464" y="8303"/>
                  </a:lnTo>
                  <a:lnTo>
                    <a:pt x="59464" y="1612"/>
                  </a:lnTo>
                  <a:lnTo>
                    <a:pt x="54993" y="607"/>
                  </a:lnTo>
                  <a:lnTo>
                    <a:pt x="48909" y="0"/>
                  </a:lnTo>
                  <a:close/>
                </a:path>
              </a:pathLst>
            </a:custGeom>
            <a:solidFill>
              <a:srgbClr val="FFFFFF"/>
            </a:solidFill>
          </p:spPr>
          <p:txBody>
            <a:bodyPr wrap="square" lIns="0" tIns="0" rIns="0" bIns="0" rtlCol="0"/>
            <a:lstStyle/>
            <a:p>
              <a:endParaRPr sz="1092">
                <a:solidFill>
                  <a:srgbClr val="000000"/>
                </a:solidFill>
              </a:endParaRPr>
            </a:p>
          </p:txBody>
        </p:sp>
        <p:sp>
          <p:nvSpPr>
            <p:cNvPr id="16" name="object 16">
              <a:extLst>
                <a:ext uri="{FF2B5EF4-FFF2-40B4-BE49-F238E27FC236}">
                  <a16:creationId xmlns:a16="http://schemas.microsoft.com/office/drawing/2014/main" id="{6EA42F7F-35EB-034A-977D-6915BDF3B4CC}"/>
                </a:ext>
              </a:extLst>
            </p:cNvPr>
            <p:cNvSpPr/>
            <p:nvPr/>
          </p:nvSpPr>
          <p:spPr>
            <a:xfrm>
              <a:off x="15924490" y="2542744"/>
              <a:ext cx="85630" cy="106719"/>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solidFill>
                  <a:srgbClr val="000000"/>
                </a:solidFill>
              </a:endParaRPr>
            </a:p>
          </p:txBody>
        </p:sp>
        <p:sp>
          <p:nvSpPr>
            <p:cNvPr id="17" name="object 17">
              <a:extLst>
                <a:ext uri="{FF2B5EF4-FFF2-40B4-BE49-F238E27FC236}">
                  <a16:creationId xmlns:a16="http://schemas.microsoft.com/office/drawing/2014/main" id="{856F3CDD-B521-754D-9F17-33D01AF2FC5D}"/>
                </a:ext>
              </a:extLst>
            </p:cNvPr>
            <p:cNvSpPr/>
            <p:nvPr/>
          </p:nvSpPr>
          <p:spPr>
            <a:xfrm>
              <a:off x="16083729" y="2542734"/>
              <a:ext cx="98991" cy="157440"/>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solidFill>
                  <a:srgbClr val="000000"/>
                </a:solidFill>
              </a:endParaRPr>
            </a:p>
          </p:txBody>
        </p:sp>
        <p:sp>
          <p:nvSpPr>
            <p:cNvPr id="18" name="object 18">
              <a:extLst>
                <a:ext uri="{FF2B5EF4-FFF2-40B4-BE49-F238E27FC236}">
                  <a16:creationId xmlns:a16="http://schemas.microsoft.com/office/drawing/2014/main" id="{26B44690-08F5-394D-9C32-DFA8AEB8E95B}"/>
                </a:ext>
              </a:extLst>
            </p:cNvPr>
            <p:cNvSpPr/>
            <p:nvPr/>
          </p:nvSpPr>
          <p:spPr>
            <a:xfrm>
              <a:off x="16203392" y="2494664"/>
              <a:ext cx="81327" cy="152152"/>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solidFill>
                  <a:srgbClr val="000000"/>
                </a:solidFill>
              </a:endParaRPr>
            </a:p>
          </p:txBody>
        </p:sp>
        <p:sp>
          <p:nvSpPr>
            <p:cNvPr id="19" name="object 19">
              <a:extLst>
                <a:ext uri="{FF2B5EF4-FFF2-40B4-BE49-F238E27FC236}">
                  <a16:creationId xmlns:a16="http://schemas.microsoft.com/office/drawing/2014/main" id="{82F79D31-ADC0-544C-BE4D-9AF0D38D20F9}"/>
                </a:ext>
              </a:extLst>
            </p:cNvPr>
            <p:cNvSpPr/>
            <p:nvPr/>
          </p:nvSpPr>
          <p:spPr>
            <a:xfrm>
              <a:off x="16435528" y="2542744"/>
              <a:ext cx="162704" cy="106719"/>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solidFill>
                  <a:srgbClr val="000000"/>
                </a:solidFill>
              </a:endParaRPr>
            </a:p>
          </p:txBody>
        </p:sp>
        <p:sp>
          <p:nvSpPr>
            <p:cNvPr id="20" name="object 20">
              <a:extLst>
                <a:ext uri="{FF2B5EF4-FFF2-40B4-BE49-F238E27FC236}">
                  <a16:creationId xmlns:a16="http://schemas.microsoft.com/office/drawing/2014/main" id="{749719E9-7629-0D43-B014-D5EF4E13BC42}"/>
                </a:ext>
              </a:extLst>
            </p:cNvPr>
            <p:cNvSpPr/>
            <p:nvPr/>
          </p:nvSpPr>
          <p:spPr>
            <a:xfrm>
              <a:off x="16733088" y="2542749"/>
              <a:ext cx="81128" cy="106708"/>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solidFill>
                  <a:srgbClr val="000000"/>
                </a:solidFill>
              </a:endParaRPr>
            </a:p>
          </p:txBody>
        </p:sp>
        <p:sp>
          <p:nvSpPr>
            <p:cNvPr id="21" name="object 21">
              <a:extLst>
                <a:ext uri="{FF2B5EF4-FFF2-40B4-BE49-F238E27FC236}">
                  <a16:creationId xmlns:a16="http://schemas.microsoft.com/office/drawing/2014/main" id="{8D20C62F-8BDC-8949-9BEF-237EE7D4E653}"/>
                </a:ext>
              </a:extLst>
            </p:cNvPr>
            <p:cNvSpPr/>
            <p:nvPr/>
          </p:nvSpPr>
          <p:spPr>
            <a:xfrm>
              <a:off x="16842601" y="2494645"/>
              <a:ext cx="87442" cy="154801"/>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solidFill>
                  <a:srgbClr val="000000"/>
                </a:solidFill>
              </a:endParaRPr>
            </a:p>
          </p:txBody>
        </p:sp>
        <p:sp>
          <p:nvSpPr>
            <p:cNvPr id="22" name="object 22">
              <a:extLst>
                <a:ext uri="{FF2B5EF4-FFF2-40B4-BE49-F238E27FC236}">
                  <a16:creationId xmlns:a16="http://schemas.microsoft.com/office/drawing/2014/main" id="{27E8ACD7-1E2A-0C4F-93E3-0886E0B9D56E}"/>
                </a:ext>
              </a:extLst>
            </p:cNvPr>
            <p:cNvSpPr/>
            <p:nvPr/>
          </p:nvSpPr>
          <p:spPr>
            <a:xfrm>
              <a:off x="17003059" y="2545373"/>
              <a:ext cx="94353" cy="152162"/>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solidFill>
                  <a:srgbClr val="000000"/>
                </a:solidFill>
              </a:endParaRPr>
            </a:p>
          </p:txBody>
        </p:sp>
        <p:sp>
          <p:nvSpPr>
            <p:cNvPr id="23" name="object 23">
              <a:extLst>
                <a:ext uri="{FF2B5EF4-FFF2-40B4-BE49-F238E27FC236}">
                  <a16:creationId xmlns:a16="http://schemas.microsoft.com/office/drawing/2014/main" id="{0C46363A-0B6B-6D4B-8603-8D0B46C19AAC}"/>
                </a:ext>
              </a:extLst>
            </p:cNvPr>
            <p:cNvSpPr/>
            <p:nvPr/>
          </p:nvSpPr>
          <p:spPr>
            <a:xfrm>
              <a:off x="15056164" y="2494667"/>
              <a:ext cx="0" cy="152400"/>
            </a:xfrm>
            <a:custGeom>
              <a:avLst/>
              <a:gdLst/>
              <a:ahLst/>
              <a:cxnLst/>
              <a:rect l="l" t="t" r="r" b="b"/>
              <a:pathLst>
                <a:path h="152400">
                  <a:moveTo>
                    <a:pt x="0" y="0"/>
                  </a:moveTo>
                  <a:lnTo>
                    <a:pt x="0" y="152152"/>
                  </a:lnTo>
                </a:path>
              </a:pathLst>
            </a:custGeom>
            <a:ln w="20491">
              <a:solidFill>
                <a:srgbClr val="FFFFFF"/>
              </a:solidFill>
            </a:ln>
          </p:spPr>
          <p:txBody>
            <a:bodyPr wrap="square" lIns="0" tIns="0" rIns="0" bIns="0" rtlCol="0"/>
            <a:lstStyle/>
            <a:p>
              <a:endParaRPr sz="1092">
                <a:solidFill>
                  <a:srgbClr val="000000"/>
                </a:solidFill>
              </a:endParaRPr>
            </a:p>
          </p:txBody>
        </p:sp>
        <p:sp>
          <p:nvSpPr>
            <p:cNvPr id="24" name="object 24">
              <a:extLst>
                <a:ext uri="{FF2B5EF4-FFF2-40B4-BE49-F238E27FC236}">
                  <a16:creationId xmlns:a16="http://schemas.microsoft.com/office/drawing/2014/main" id="{484959F2-EC34-1F4F-904E-E9EE95EC816F}"/>
                </a:ext>
              </a:extLst>
            </p:cNvPr>
            <p:cNvSpPr/>
            <p:nvPr/>
          </p:nvSpPr>
          <p:spPr>
            <a:xfrm>
              <a:off x="16637037" y="2494667"/>
              <a:ext cx="0" cy="152400"/>
            </a:xfrm>
            <a:custGeom>
              <a:avLst/>
              <a:gdLst/>
              <a:ahLst/>
              <a:cxnLst/>
              <a:rect l="l" t="t" r="r" b="b"/>
              <a:pathLst>
                <a:path h="152400">
                  <a:moveTo>
                    <a:pt x="0" y="0"/>
                  </a:moveTo>
                  <a:lnTo>
                    <a:pt x="0" y="152152"/>
                  </a:lnTo>
                </a:path>
              </a:pathLst>
            </a:custGeom>
            <a:ln w="20512">
              <a:solidFill>
                <a:srgbClr val="FFFFFF"/>
              </a:solidFill>
            </a:ln>
          </p:spPr>
          <p:txBody>
            <a:bodyPr wrap="square" lIns="0" tIns="0" rIns="0" bIns="0" rtlCol="0"/>
            <a:lstStyle/>
            <a:p>
              <a:endParaRPr sz="1092">
                <a:solidFill>
                  <a:srgbClr val="000000"/>
                </a:solidFill>
              </a:endParaRPr>
            </a:p>
          </p:txBody>
        </p:sp>
        <p:sp>
          <p:nvSpPr>
            <p:cNvPr id="25" name="object 25">
              <a:extLst>
                <a:ext uri="{FF2B5EF4-FFF2-40B4-BE49-F238E27FC236}">
                  <a16:creationId xmlns:a16="http://schemas.microsoft.com/office/drawing/2014/main" id="{63E8624E-5A3B-0D45-BAD7-9DA598F7C26D}"/>
                </a:ext>
              </a:extLst>
            </p:cNvPr>
            <p:cNvSpPr/>
            <p:nvPr/>
          </p:nvSpPr>
          <p:spPr>
            <a:xfrm>
              <a:off x="16968897" y="2494667"/>
              <a:ext cx="0" cy="152400"/>
            </a:xfrm>
            <a:custGeom>
              <a:avLst/>
              <a:gdLst/>
              <a:ahLst/>
              <a:cxnLst/>
              <a:rect l="l" t="t" r="r" b="b"/>
              <a:pathLst>
                <a:path h="152400">
                  <a:moveTo>
                    <a:pt x="0" y="0"/>
                  </a:moveTo>
                  <a:lnTo>
                    <a:pt x="0" y="152152"/>
                  </a:lnTo>
                </a:path>
              </a:pathLst>
            </a:custGeom>
            <a:ln w="20501">
              <a:solidFill>
                <a:srgbClr val="FFFFFF"/>
              </a:solidFill>
            </a:ln>
          </p:spPr>
          <p:txBody>
            <a:bodyPr wrap="square" lIns="0" tIns="0" rIns="0" bIns="0" rtlCol="0"/>
            <a:lstStyle/>
            <a:p>
              <a:endParaRPr sz="1092">
                <a:solidFill>
                  <a:srgbClr val="000000"/>
                </a:solidFill>
              </a:endParaRPr>
            </a:p>
          </p:txBody>
        </p:sp>
        <p:sp>
          <p:nvSpPr>
            <p:cNvPr id="26" name="object 26">
              <a:extLst>
                <a:ext uri="{FF2B5EF4-FFF2-40B4-BE49-F238E27FC236}">
                  <a16:creationId xmlns:a16="http://schemas.microsoft.com/office/drawing/2014/main" id="{F585B409-CD62-9246-9092-11DDAC75585B}"/>
                </a:ext>
              </a:extLst>
            </p:cNvPr>
            <p:cNvSpPr/>
            <p:nvPr/>
          </p:nvSpPr>
          <p:spPr>
            <a:xfrm>
              <a:off x="16312543" y="2512005"/>
              <a:ext cx="51435" cy="137795"/>
            </a:xfrm>
            <a:custGeom>
              <a:avLst/>
              <a:gdLst/>
              <a:ahLst/>
              <a:cxnLst/>
              <a:rect l="l" t="t" r="r" b="b"/>
              <a:pathLst>
                <a:path w="51434" h="137794">
                  <a:moveTo>
                    <a:pt x="20805" y="0"/>
                  </a:moveTo>
                  <a:lnTo>
                    <a:pt x="0" y="5758"/>
                  </a:lnTo>
                  <a:lnTo>
                    <a:pt x="0" y="108593"/>
                  </a:lnTo>
                  <a:lnTo>
                    <a:pt x="2937" y="121631"/>
                  </a:lnTo>
                  <a:lnTo>
                    <a:pt x="10667" y="130611"/>
                  </a:lnTo>
                  <a:lnTo>
                    <a:pt x="21565" y="135801"/>
                  </a:lnTo>
                  <a:lnTo>
                    <a:pt x="34009" y="137472"/>
                  </a:lnTo>
                  <a:lnTo>
                    <a:pt x="41852" y="137472"/>
                  </a:lnTo>
                  <a:lnTo>
                    <a:pt x="46982" y="136205"/>
                  </a:lnTo>
                  <a:lnTo>
                    <a:pt x="46982" y="117849"/>
                  </a:lnTo>
                  <a:lnTo>
                    <a:pt x="26585" y="117849"/>
                  </a:lnTo>
                  <a:lnTo>
                    <a:pt x="20805" y="115399"/>
                  </a:lnTo>
                  <a:lnTo>
                    <a:pt x="20805" y="49851"/>
                  </a:lnTo>
                  <a:lnTo>
                    <a:pt x="51317" y="49851"/>
                  </a:lnTo>
                  <a:lnTo>
                    <a:pt x="51317" y="31726"/>
                  </a:lnTo>
                  <a:lnTo>
                    <a:pt x="20805" y="31726"/>
                  </a:lnTo>
                  <a:lnTo>
                    <a:pt x="20805" y="0"/>
                  </a:lnTo>
                  <a:close/>
                </a:path>
                <a:path w="51434" h="137794">
                  <a:moveTo>
                    <a:pt x="46982" y="117054"/>
                  </a:moveTo>
                  <a:lnTo>
                    <a:pt x="44731" y="117462"/>
                  </a:lnTo>
                  <a:lnTo>
                    <a:pt x="39559" y="117849"/>
                  </a:lnTo>
                  <a:lnTo>
                    <a:pt x="46982" y="117849"/>
                  </a:lnTo>
                  <a:lnTo>
                    <a:pt x="46982" y="117054"/>
                  </a:lnTo>
                  <a:close/>
                </a:path>
              </a:pathLst>
            </a:custGeom>
            <a:solidFill>
              <a:srgbClr val="FFFFFF"/>
            </a:solidFill>
          </p:spPr>
          <p:txBody>
            <a:bodyPr wrap="square" lIns="0" tIns="0" rIns="0" bIns="0" rtlCol="0"/>
            <a:lstStyle/>
            <a:p>
              <a:endParaRPr sz="1092">
                <a:solidFill>
                  <a:srgbClr val="000000"/>
                </a:solidFill>
              </a:endParaRPr>
            </a:p>
          </p:txBody>
        </p:sp>
        <p:sp>
          <p:nvSpPr>
            <p:cNvPr id="27" name="object 27">
              <a:extLst>
                <a:ext uri="{FF2B5EF4-FFF2-40B4-BE49-F238E27FC236}">
                  <a16:creationId xmlns:a16="http://schemas.microsoft.com/office/drawing/2014/main" id="{3FAD4E42-952E-D149-99A0-372A21AD6CE7}"/>
                </a:ext>
              </a:extLst>
            </p:cNvPr>
            <p:cNvSpPr/>
            <p:nvPr/>
          </p:nvSpPr>
          <p:spPr>
            <a:xfrm>
              <a:off x="15771907" y="2491999"/>
              <a:ext cx="51435" cy="154940"/>
            </a:xfrm>
            <a:custGeom>
              <a:avLst/>
              <a:gdLst/>
              <a:ahLst/>
              <a:cxnLst/>
              <a:rect l="l" t="t" r="r" b="b"/>
              <a:pathLst>
                <a:path w="51434" h="154939">
                  <a:moveTo>
                    <a:pt x="41831" y="0"/>
                  </a:moveTo>
                  <a:lnTo>
                    <a:pt x="34030" y="0"/>
                  </a:lnTo>
                  <a:lnTo>
                    <a:pt x="21574" y="1670"/>
                  </a:lnTo>
                  <a:lnTo>
                    <a:pt x="10669" y="6861"/>
                  </a:lnTo>
                  <a:lnTo>
                    <a:pt x="2937" y="15840"/>
                  </a:lnTo>
                  <a:lnTo>
                    <a:pt x="0" y="28878"/>
                  </a:lnTo>
                  <a:lnTo>
                    <a:pt x="0" y="154812"/>
                  </a:lnTo>
                  <a:lnTo>
                    <a:pt x="20805" y="154812"/>
                  </a:lnTo>
                  <a:lnTo>
                    <a:pt x="20805" y="71505"/>
                  </a:lnTo>
                  <a:lnTo>
                    <a:pt x="51338" y="71505"/>
                  </a:lnTo>
                  <a:lnTo>
                    <a:pt x="51338" y="53380"/>
                  </a:lnTo>
                  <a:lnTo>
                    <a:pt x="20805" y="53380"/>
                  </a:lnTo>
                  <a:lnTo>
                    <a:pt x="20805" y="22072"/>
                  </a:lnTo>
                  <a:lnTo>
                    <a:pt x="26564" y="19601"/>
                  </a:lnTo>
                  <a:lnTo>
                    <a:pt x="46982" y="19601"/>
                  </a:lnTo>
                  <a:lnTo>
                    <a:pt x="46982" y="1246"/>
                  </a:lnTo>
                  <a:lnTo>
                    <a:pt x="41831" y="0"/>
                  </a:lnTo>
                  <a:close/>
                </a:path>
                <a:path w="51434" h="154939">
                  <a:moveTo>
                    <a:pt x="46982" y="19601"/>
                  </a:moveTo>
                  <a:lnTo>
                    <a:pt x="39569" y="19601"/>
                  </a:lnTo>
                  <a:lnTo>
                    <a:pt x="44721" y="20009"/>
                  </a:lnTo>
                  <a:lnTo>
                    <a:pt x="46982" y="20418"/>
                  </a:lnTo>
                  <a:lnTo>
                    <a:pt x="46982" y="19601"/>
                  </a:lnTo>
                  <a:close/>
                </a:path>
              </a:pathLst>
            </a:custGeom>
            <a:solidFill>
              <a:srgbClr val="FFFFFF"/>
            </a:solidFill>
          </p:spPr>
          <p:txBody>
            <a:bodyPr wrap="square" lIns="0" tIns="0" rIns="0" bIns="0" rtlCol="0"/>
            <a:lstStyle/>
            <a:p>
              <a:endParaRPr sz="1092">
                <a:solidFill>
                  <a:srgbClr val="000000"/>
                </a:solidFill>
              </a:endParaRPr>
            </a:p>
          </p:txBody>
        </p:sp>
        <p:sp>
          <p:nvSpPr>
            <p:cNvPr id="28" name="object 28">
              <a:extLst>
                <a:ext uri="{FF2B5EF4-FFF2-40B4-BE49-F238E27FC236}">
                  <a16:creationId xmlns:a16="http://schemas.microsoft.com/office/drawing/2014/main" id="{1AEE6AD3-D5D8-4240-A700-2B0E39D9FFC8}"/>
                </a:ext>
              </a:extLst>
            </p:cNvPr>
            <p:cNvSpPr/>
            <p:nvPr/>
          </p:nvSpPr>
          <p:spPr>
            <a:xfrm>
              <a:off x="17093362" y="1336135"/>
              <a:ext cx="612140" cy="353695"/>
            </a:xfrm>
            <a:custGeom>
              <a:avLst/>
              <a:gdLst/>
              <a:ahLst/>
              <a:cxnLst/>
              <a:rect l="l" t="t" r="r" b="b"/>
              <a:pathLst>
                <a:path w="612140" h="353694">
                  <a:moveTo>
                    <a:pt x="611656" y="0"/>
                  </a:moveTo>
                  <a:lnTo>
                    <a:pt x="0" y="20"/>
                  </a:lnTo>
                  <a:lnTo>
                    <a:pt x="203910" y="353162"/>
                  </a:lnTo>
                  <a:lnTo>
                    <a:pt x="407767" y="353162"/>
                  </a:lnTo>
                  <a:lnTo>
                    <a:pt x="611656" y="0"/>
                  </a:lnTo>
                  <a:close/>
                </a:path>
              </a:pathLst>
            </a:custGeom>
            <a:solidFill>
              <a:srgbClr val="85BD3E"/>
            </a:solidFill>
          </p:spPr>
          <p:txBody>
            <a:bodyPr wrap="square" lIns="0" tIns="0" rIns="0" bIns="0" rtlCol="0"/>
            <a:lstStyle/>
            <a:p>
              <a:endParaRPr sz="1092">
                <a:solidFill>
                  <a:srgbClr val="000000"/>
                </a:solidFill>
              </a:endParaRPr>
            </a:p>
          </p:txBody>
        </p:sp>
        <p:sp>
          <p:nvSpPr>
            <p:cNvPr id="29" name="object 29">
              <a:extLst>
                <a:ext uri="{FF2B5EF4-FFF2-40B4-BE49-F238E27FC236}">
                  <a16:creationId xmlns:a16="http://schemas.microsoft.com/office/drawing/2014/main" id="{F0AF6F60-B5C8-034E-9CB0-F5F2FEE248E5}"/>
                </a:ext>
              </a:extLst>
            </p:cNvPr>
            <p:cNvSpPr/>
            <p:nvPr/>
          </p:nvSpPr>
          <p:spPr>
            <a:xfrm>
              <a:off x="17471866" y="1336132"/>
              <a:ext cx="1165860" cy="1009650"/>
            </a:xfrm>
            <a:custGeom>
              <a:avLst/>
              <a:gdLst/>
              <a:ahLst/>
              <a:cxnLst/>
              <a:rect l="l" t="t" r="r" b="b"/>
              <a:pathLst>
                <a:path w="1165859" h="1009650">
                  <a:moveTo>
                    <a:pt x="961363" y="0"/>
                  </a:moveTo>
                  <a:lnTo>
                    <a:pt x="378805" y="41"/>
                  </a:lnTo>
                  <a:lnTo>
                    <a:pt x="0" y="655665"/>
                  </a:lnTo>
                  <a:lnTo>
                    <a:pt x="204046" y="1009026"/>
                  </a:lnTo>
                  <a:lnTo>
                    <a:pt x="582683" y="353162"/>
                  </a:lnTo>
                  <a:lnTo>
                    <a:pt x="1165388" y="353162"/>
                  </a:lnTo>
                  <a:lnTo>
                    <a:pt x="961363" y="0"/>
                  </a:lnTo>
                  <a:close/>
                </a:path>
              </a:pathLst>
            </a:custGeom>
            <a:solidFill>
              <a:srgbClr val="E63023"/>
            </a:solidFill>
          </p:spPr>
          <p:txBody>
            <a:bodyPr wrap="square" lIns="0" tIns="0" rIns="0" bIns="0" rtlCol="0"/>
            <a:lstStyle/>
            <a:p>
              <a:endParaRPr sz="1092">
                <a:solidFill>
                  <a:srgbClr val="000000"/>
                </a:solidFill>
              </a:endParaRPr>
            </a:p>
          </p:txBody>
        </p:sp>
        <p:sp>
          <p:nvSpPr>
            <p:cNvPr id="30" name="object 30">
              <a:extLst>
                <a:ext uri="{FF2B5EF4-FFF2-40B4-BE49-F238E27FC236}">
                  <a16:creationId xmlns:a16="http://schemas.microsoft.com/office/drawing/2014/main" id="{125205B5-8411-4A45-A066-6B1F267005F4}"/>
                </a:ext>
              </a:extLst>
            </p:cNvPr>
            <p:cNvSpPr/>
            <p:nvPr/>
          </p:nvSpPr>
          <p:spPr>
            <a:xfrm>
              <a:off x="17602493" y="781197"/>
              <a:ext cx="1790700" cy="201930"/>
            </a:xfrm>
            <a:custGeom>
              <a:avLst/>
              <a:gdLst/>
              <a:ahLst/>
              <a:cxnLst/>
              <a:rect l="l" t="t" r="r" b="b"/>
              <a:pathLst>
                <a:path w="1790700" h="201930">
                  <a:moveTo>
                    <a:pt x="328136" y="0"/>
                  </a:moveTo>
                  <a:lnTo>
                    <a:pt x="208370" y="0"/>
                  </a:lnTo>
                  <a:lnTo>
                    <a:pt x="208370" y="201784"/>
                  </a:lnTo>
                  <a:lnTo>
                    <a:pt x="258829" y="201784"/>
                  </a:lnTo>
                  <a:lnTo>
                    <a:pt x="258829" y="122991"/>
                  </a:lnTo>
                  <a:lnTo>
                    <a:pt x="364700" y="122991"/>
                  </a:lnTo>
                  <a:lnTo>
                    <a:pt x="359287" y="113609"/>
                  </a:lnTo>
                  <a:lnTo>
                    <a:pt x="369823" y="104711"/>
                  </a:lnTo>
                  <a:lnTo>
                    <a:pt x="377924" y="93525"/>
                  </a:lnTo>
                  <a:lnTo>
                    <a:pt x="383125" y="80510"/>
                  </a:lnTo>
                  <a:lnTo>
                    <a:pt x="383340" y="78824"/>
                  </a:lnTo>
                  <a:lnTo>
                    <a:pt x="258829" y="78824"/>
                  </a:lnTo>
                  <a:lnTo>
                    <a:pt x="258829" y="44145"/>
                  </a:lnTo>
                  <a:lnTo>
                    <a:pt x="382315" y="44145"/>
                  </a:lnTo>
                  <a:lnTo>
                    <a:pt x="380421" y="34716"/>
                  </a:lnTo>
                  <a:lnTo>
                    <a:pt x="368281" y="16647"/>
                  </a:lnTo>
                  <a:lnTo>
                    <a:pt x="350253" y="4466"/>
                  </a:lnTo>
                  <a:lnTo>
                    <a:pt x="328136" y="0"/>
                  </a:lnTo>
                  <a:close/>
                </a:path>
                <a:path w="1790700" h="201930">
                  <a:moveTo>
                    <a:pt x="364700" y="122991"/>
                  </a:moveTo>
                  <a:lnTo>
                    <a:pt x="313498" y="122991"/>
                  </a:lnTo>
                  <a:lnTo>
                    <a:pt x="358994" y="201784"/>
                  </a:lnTo>
                  <a:lnTo>
                    <a:pt x="410165" y="201784"/>
                  </a:lnTo>
                  <a:lnTo>
                    <a:pt x="364700" y="122991"/>
                  </a:lnTo>
                  <a:close/>
                </a:path>
                <a:path w="1790700" h="201930">
                  <a:moveTo>
                    <a:pt x="566139" y="0"/>
                  </a:moveTo>
                  <a:lnTo>
                    <a:pt x="512445" y="0"/>
                  </a:lnTo>
                  <a:lnTo>
                    <a:pt x="410165" y="201784"/>
                  </a:lnTo>
                  <a:lnTo>
                    <a:pt x="463849" y="201784"/>
                  </a:lnTo>
                  <a:lnTo>
                    <a:pt x="489398" y="151346"/>
                  </a:lnTo>
                  <a:lnTo>
                    <a:pt x="642861" y="151346"/>
                  </a:lnTo>
                  <a:lnTo>
                    <a:pt x="620472" y="107179"/>
                  </a:lnTo>
                  <a:lnTo>
                    <a:pt x="511785" y="107179"/>
                  </a:lnTo>
                  <a:lnTo>
                    <a:pt x="539282" y="52898"/>
                  </a:lnTo>
                  <a:lnTo>
                    <a:pt x="592955" y="52898"/>
                  </a:lnTo>
                  <a:lnTo>
                    <a:pt x="566139" y="0"/>
                  </a:lnTo>
                  <a:close/>
                </a:path>
                <a:path w="1790700" h="201930">
                  <a:moveTo>
                    <a:pt x="642861" y="151346"/>
                  </a:moveTo>
                  <a:lnTo>
                    <a:pt x="589186" y="151346"/>
                  </a:lnTo>
                  <a:lnTo>
                    <a:pt x="614756" y="201784"/>
                  </a:lnTo>
                  <a:lnTo>
                    <a:pt x="668429" y="201784"/>
                  </a:lnTo>
                  <a:lnTo>
                    <a:pt x="642861" y="151346"/>
                  </a:lnTo>
                  <a:close/>
                </a:path>
                <a:path w="1790700" h="201930">
                  <a:moveTo>
                    <a:pt x="592955" y="52898"/>
                  </a:moveTo>
                  <a:lnTo>
                    <a:pt x="539282" y="52898"/>
                  </a:lnTo>
                  <a:lnTo>
                    <a:pt x="566799" y="107179"/>
                  </a:lnTo>
                  <a:lnTo>
                    <a:pt x="620472" y="107179"/>
                  </a:lnTo>
                  <a:lnTo>
                    <a:pt x="592955" y="52898"/>
                  </a:lnTo>
                  <a:close/>
                </a:path>
                <a:path w="1790700" h="201930">
                  <a:moveTo>
                    <a:pt x="382315" y="44145"/>
                  </a:moveTo>
                  <a:lnTo>
                    <a:pt x="328817" y="44145"/>
                  </a:lnTo>
                  <a:lnTo>
                    <a:pt x="334492" y="49851"/>
                  </a:lnTo>
                  <a:lnTo>
                    <a:pt x="334618" y="73149"/>
                  </a:lnTo>
                  <a:lnTo>
                    <a:pt x="328911" y="78824"/>
                  </a:lnTo>
                  <a:lnTo>
                    <a:pt x="383340" y="78824"/>
                  </a:lnTo>
                  <a:lnTo>
                    <a:pt x="384962" y="66123"/>
                  </a:lnTo>
                  <a:lnTo>
                    <a:pt x="384867" y="56846"/>
                  </a:lnTo>
                  <a:lnTo>
                    <a:pt x="382315" y="44145"/>
                  </a:lnTo>
                  <a:close/>
                </a:path>
                <a:path w="1790700" h="201930">
                  <a:moveTo>
                    <a:pt x="1582820" y="0"/>
                  </a:moveTo>
                  <a:lnTo>
                    <a:pt x="1418888" y="0"/>
                  </a:lnTo>
                  <a:lnTo>
                    <a:pt x="1418888" y="201784"/>
                  </a:lnTo>
                  <a:lnTo>
                    <a:pt x="1582820" y="201784"/>
                  </a:lnTo>
                  <a:lnTo>
                    <a:pt x="1582820" y="157618"/>
                  </a:lnTo>
                  <a:lnTo>
                    <a:pt x="1469295" y="157618"/>
                  </a:lnTo>
                  <a:lnTo>
                    <a:pt x="1469295" y="122970"/>
                  </a:lnTo>
                  <a:lnTo>
                    <a:pt x="1576548" y="122970"/>
                  </a:lnTo>
                  <a:lnTo>
                    <a:pt x="1576548" y="78803"/>
                  </a:lnTo>
                  <a:lnTo>
                    <a:pt x="1469295" y="78803"/>
                  </a:lnTo>
                  <a:lnTo>
                    <a:pt x="1469295" y="44134"/>
                  </a:lnTo>
                  <a:lnTo>
                    <a:pt x="1582820" y="44134"/>
                  </a:lnTo>
                  <a:lnTo>
                    <a:pt x="1582820" y="0"/>
                  </a:lnTo>
                  <a:close/>
                </a:path>
                <a:path w="1790700" h="201930">
                  <a:moveTo>
                    <a:pt x="955436" y="150529"/>
                  </a:moveTo>
                  <a:lnTo>
                    <a:pt x="933301" y="188800"/>
                  </a:lnTo>
                  <a:lnTo>
                    <a:pt x="946596" y="194124"/>
                  </a:lnTo>
                  <a:lnTo>
                    <a:pt x="960510" y="198071"/>
                  </a:lnTo>
                  <a:lnTo>
                    <a:pt x="974981" y="200531"/>
                  </a:lnTo>
                  <a:lnTo>
                    <a:pt x="989948" y="201397"/>
                  </a:lnTo>
                  <a:lnTo>
                    <a:pt x="1065496" y="201376"/>
                  </a:lnTo>
                  <a:lnTo>
                    <a:pt x="1087569" y="196917"/>
                  </a:lnTo>
                  <a:lnTo>
                    <a:pt x="1105565" y="184757"/>
                  </a:lnTo>
                  <a:lnTo>
                    <a:pt x="1117683" y="166721"/>
                  </a:lnTo>
                  <a:lnTo>
                    <a:pt x="1119570" y="157335"/>
                  </a:lnTo>
                  <a:lnTo>
                    <a:pt x="989948" y="157335"/>
                  </a:lnTo>
                  <a:lnTo>
                    <a:pt x="980897" y="156875"/>
                  </a:lnTo>
                  <a:lnTo>
                    <a:pt x="972092" y="155558"/>
                  </a:lnTo>
                  <a:lnTo>
                    <a:pt x="963587" y="153427"/>
                  </a:lnTo>
                  <a:lnTo>
                    <a:pt x="955436" y="150529"/>
                  </a:lnTo>
                  <a:close/>
                </a:path>
                <a:path w="1790700" h="201930">
                  <a:moveTo>
                    <a:pt x="1065464" y="0"/>
                  </a:moveTo>
                  <a:lnTo>
                    <a:pt x="989948" y="0"/>
                  </a:lnTo>
                  <a:lnTo>
                    <a:pt x="967867" y="4455"/>
                  </a:lnTo>
                  <a:lnTo>
                    <a:pt x="949865" y="16610"/>
                  </a:lnTo>
                  <a:lnTo>
                    <a:pt x="937742" y="34645"/>
                  </a:lnTo>
                  <a:lnTo>
                    <a:pt x="933301" y="56741"/>
                  </a:lnTo>
                  <a:lnTo>
                    <a:pt x="933301" y="65966"/>
                  </a:lnTo>
                  <a:lnTo>
                    <a:pt x="937742" y="88065"/>
                  </a:lnTo>
                  <a:lnTo>
                    <a:pt x="949865" y="106108"/>
                  </a:lnTo>
                  <a:lnTo>
                    <a:pt x="967867" y="118270"/>
                  </a:lnTo>
                  <a:lnTo>
                    <a:pt x="989948" y="122729"/>
                  </a:lnTo>
                  <a:lnTo>
                    <a:pt x="1066176" y="122729"/>
                  </a:lnTo>
                  <a:lnTo>
                    <a:pt x="1071852" y="128393"/>
                  </a:lnTo>
                  <a:lnTo>
                    <a:pt x="1071852" y="151628"/>
                  </a:lnTo>
                  <a:lnTo>
                    <a:pt x="1066176" y="157314"/>
                  </a:lnTo>
                  <a:lnTo>
                    <a:pt x="989948" y="157335"/>
                  </a:lnTo>
                  <a:lnTo>
                    <a:pt x="1119570" y="157335"/>
                  </a:lnTo>
                  <a:lnTo>
                    <a:pt x="1122122" y="144634"/>
                  </a:lnTo>
                  <a:lnTo>
                    <a:pt x="1122122" y="135388"/>
                  </a:lnTo>
                  <a:lnTo>
                    <a:pt x="1117683" y="113313"/>
                  </a:lnTo>
                  <a:lnTo>
                    <a:pt x="1105565" y="95283"/>
                  </a:lnTo>
                  <a:lnTo>
                    <a:pt x="1087569" y="83126"/>
                  </a:lnTo>
                  <a:lnTo>
                    <a:pt x="1065496" y="78667"/>
                  </a:lnTo>
                  <a:lnTo>
                    <a:pt x="989247" y="78667"/>
                  </a:lnTo>
                  <a:lnTo>
                    <a:pt x="983551" y="72992"/>
                  </a:lnTo>
                  <a:lnTo>
                    <a:pt x="983551" y="49736"/>
                  </a:lnTo>
                  <a:lnTo>
                    <a:pt x="989247" y="44061"/>
                  </a:lnTo>
                  <a:lnTo>
                    <a:pt x="1096919" y="44061"/>
                  </a:lnTo>
                  <a:lnTo>
                    <a:pt x="1096919" y="3120"/>
                  </a:lnTo>
                  <a:lnTo>
                    <a:pt x="1089567" y="1744"/>
                  </a:lnTo>
                  <a:lnTo>
                    <a:pt x="1081738" y="770"/>
                  </a:lnTo>
                  <a:lnTo>
                    <a:pt x="1073635" y="191"/>
                  </a:lnTo>
                  <a:lnTo>
                    <a:pt x="1065464" y="0"/>
                  </a:lnTo>
                  <a:close/>
                </a:path>
                <a:path w="1790700" h="201930">
                  <a:moveTo>
                    <a:pt x="1096919" y="44061"/>
                  </a:moveTo>
                  <a:lnTo>
                    <a:pt x="1065464" y="44061"/>
                  </a:lnTo>
                  <a:lnTo>
                    <a:pt x="1072436" y="44315"/>
                  </a:lnTo>
                  <a:lnTo>
                    <a:pt x="1081957" y="44998"/>
                  </a:lnTo>
                  <a:lnTo>
                    <a:pt x="1091096" y="45996"/>
                  </a:lnTo>
                  <a:lnTo>
                    <a:pt x="1096919" y="47192"/>
                  </a:lnTo>
                  <a:lnTo>
                    <a:pt x="1096919" y="44061"/>
                  </a:lnTo>
                  <a:close/>
                </a:path>
                <a:path w="1790700" h="201930">
                  <a:moveTo>
                    <a:pt x="1639614" y="0"/>
                  </a:moveTo>
                  <a:lnTo>
                    <a:pt x="1639614" y="201784"/>
                  </a:lnTo>
                  <a:lnTo>
                    <a:pt x="1690074" y="201784"/>
                  </a:lnTo>
                  <a:lnTo>
                    <a:pt x="1690074" y="44145"/>
                  </a:lnTo>
                  <a:lnTo>
                    <a:pt x="1765150" y="44145"/>
                  </a:lnTo>
                  <a:lnTo>
                    <a:pt x="1790667" y="31"/>
                  </a:lnTo>
                  <a:lnTo>
                    <a:pt x="1639614" y="0"/>
                  </a:lnTo>
                  <a:close/>
                </a:path>
                <a:path w="1790700" h="201930">
                  <a:moveTo>
                    <a:pt x="1217093" y="0"/>
                  </a:moveTo>
                  <a:lnTo>
                    <a:pt x="1160341" y="0"/>
                  </a:lnTo>
                  <a:lnTo>
                    <a:pt x="1160341" y="201784"/>
                  </a:lnTo>
                  <a:lnTo>
                    <a:pt x="1210758" y="201784"/>
                  </a:lnTo>
                  <a:lnTo>
                    <a:pt x="1210758" y="69589"/>
                  </a:lnTo>
                  <a:lnTo>
                    <a:pt x="1266900" y="69589"/>
                  </a:lnTo>
                  <a:lnTo>
                    <a:pt x="1217093" y="0"/>
                  </a:lnTo>
                  <a:close/>
                </a:path>
                <a:path w="1790700" h="201930">
                  <a:moveTo>
                    <a:pt x="1266900" y="69589"/>
                  </a:moveTo>
                  <a:lnTo>
                    <a:pt x="1210758" y="69589"/>
                  </a:lnTo>
                  <a:lnTo>
                    <a:pt x="1305363" y="201784"/>
                  </a:lnTo>
                  <a:lnTo>
                    <a:pt x="1362136" y="201784"/>
                  </a:lnTo>
                  <a:lnTo>
                    <a:pt x="1362136" y="132194"/>
                  </a:lnTo>
                  <a:lnTo>
                    <a:pt x="1311708" y="132194"/>
                  </a:lnTo>
                  <a:lnTo>
                    <a:pt x="1266900" y="69589"/>
                  </a:lnTo>
                  <a:close/>
                </a:path>
                <a:path w="1790700" h="201930">
                  <a:moveTo>
                    <a:pt x="1362136" y="188"/>
                  </a:moveTo>
                  <a:lnTo>
                    <a:pt x="1311708" y="188"/>
                  </a:lnTo>
                  <a:lnTo>
                    <a:pt x="1311708" y="132194"/>
                  </a:lnTo>
                  <a:lnTo>
                    <a:pt x="1362136" y="132194"/>
                  </a:lnTo>
                  <a:lnTo>
                    <a:pt x="1362136" y="188"/>
                  </a:lnTo>
                  <a:close/>
                </a:path>
                <a:path w="1790700" h="201930">
                  <a:moveTo>
                    <a:pt x="151607" y="44145"/>
                  </a:moveTo>
                  <a:lnTo>
                    <a:pt x="101138" y="44145"/>
                  </a:lnTo>
                  <a:lnTo>
                    <a:pt x="101138" y="201784"/>
                  </a:lnTo>
                  <a:lnTo>
                    <a:pt x="151607" y="201784"/>
                  </a:lnTo>
                  <a:lnTo>
                    <a:pt x="151607" y="44145"/>
                  </a:lnTo>
                  <a:close/>
                </a:path>
                <a:path w="1790700" h="201930">
                  <a:moveTo>
                    <a:pt x="151607" y="0"/>
                  </a:moveTo>
                  <a:lnTo>
                    <a:pt x="0" y="31"/>
                  </a:lnTo>
                  <a:lnTo>
                    <a:pt x="25496" y="44166"/>
                  </a:lnTo>
                  <a:lnTo>
                    <a:pt x="151607" y="44145"/>
                  </a:lnTo>
                  <a:lnTo>
                    <a:pt x="151607" y="0"/>
                  </a:lnTo>
                  <a:close/>
                </a:path>
                <a:path w="1790700" h="201930">
                  <a:moveTo>
                    <a:pt x="744092" y="0"/>
                  </a:moveTo>
                  <a:lnTo>
                    <a:pt x="687350" y="0"/>
                  </a:lnTo>
                  <a:lnTo>
                    <a:pt x="687350" y="201784"/>
                  </a:lnTo>
                  <a:lnTo>
                    <a:pt x="737768" y="201784"/>
                  </a:lnTo>
                  <a:lnTo>
                    <a:pt x="737768" y="69589"/>
                  </a:lnTo>
                  <a:lnTo>
                    <a:pt x="793893" y="69589"/>
                  </a:lnTo>
                  <a:lnTo>
                    <a:pt x="744092" y="0"/>
                  </a:lnTo>
                  <a:close/>
                </a:path>
                <a:path w="1790700" h="201930">
                  <a:moveTo>
                    <a:pt x="793893" y="69589"/>
                  </a:moveTo>
                  <a:lnTo>
                    <a:pt x="737768" y="69589"/>
                  </a:lnTo>
                  <a:lnTo>
                    <a:pt x="832372" y="201784"/>
                  </a:lnTo>
                  <a:lnTo>
                    <a:pt x="889145" y="201784"/>
                  </a:lnTo>
                  <a:lnTo>
                    <a:pt x="889145" y="132194"/>
                  </a:lnTo>
                  <a:lnTo>
                    <a:pt x="838696" y="132194"/>
                  </a:lnTo>
                  <a:lnTo>
                    <a:pt x="793893" y="69589"/>
                  </a:lnTo>
                  <a:close/>
                </a:path>
                <a:path w="1790700" h="201930">
                  <a:moveTo>
                    <a:pt x="889145" y="188"/>
                  </a:moveTo>
                  <a:lnTo>
                    <a:pt x="838696" y="188"/>
                  </a:lnTo>
                  <a:lnTo>
                    <a:pt x="838696" y="132194"/>
                  </a:lnTo>
                  <a:lnTo>
                    <a:pt x="889145" y="132194"/>
                  </a:lnTo>
                  <a:lnTo>
                    <a:pt x="889145" y="188"/>
                  </a:lnTo>
                  <a:close/>
                </a:path>
              </a:pathLst>
            </a:custGeom>
            <a:solidFill>
              <a:srgbClr val="E63023"/>
            </a:solidFill>
          </p:spPr>
          <p:txBody>
            <a:bodyPr wrap="square" lIns="0" tIns="0" rIns="0" bIns="0" rtlCol="0"/>
            <a:lstStyle/>
            <a:p>
              <a:endParaRPr sz="1092">
                <a:solidFill>
                  <a:srgbClr val="000000"/>
                </a:solidFill>
              </a:endParaRPr>
            </a:p>
          </p:txBody>
        </p:sp>
      </p:grpSp>
      <p:sp>
        <p:nvSpPr>
          <p:cNvPr id="31" name="object 4">
            <a:extLst>
              <a:ext uri="{FF2B5EF4-FFF2-40B4-BE49-F238E27FC236}">
                <a16:creationId xmlns:a16="http://schemas.microsoft.com/office/drawing/2014/main" id="{61CF7A6D-5685-6042-A629-3C5635BBC234}"/>
              </a:ext>
            </a:extLst>
          </p:cNvPr>
          <p:cNvSpPr/>
          <p:nvPr userDrawn="1"/>
        </p:nvSpPr>
        <p:spPr>
          <a:xfrm>
            <a:off x="635835" y="2664176"/>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1092">
              <a:solidFill>
                <a:srgbClr val="000000"/>
              </a:solidFill>
            </a:endParaRPr>
          </a:p>
        </p:txBody>
      </p:sp>
    </p:spTree>
    <p:extLst>
      <p:ext uri="{BB962C8B-B14F-4D97-AF65-F5344CB8AC3E}">
        <p14:creationId xmlns:p14="http://schemas.microsoft.com/office/powerpoint/2010/main" val="3943104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187770358"/>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6200" name="think-cell Slide" r:id="rId4" imgW="421" imgH="420" progId="TCLayout.ActiveDocument.1">
                  <p:embed/>
                </p:oleObj>
              </mc:Choice>
              <mc:Fallback>
                <p:oleObj name="think-cell Slide" r:id="rId4" imgW="421" imgH="420" progId="TCLayout.ActiveDocument.1">
                  <p:embed/>
                  <p:pic>
                    <p:nvPicPr>
                      <p:cNvPr id="4" name="Object 3" hidden="1"/>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lvl1pPr>
          </a:lstStyle>
          <a:p>
            <a:r>
              <a:rPr lang="en-US"/>
              <a:t> 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029497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2"/>
            </p:custDataLst>
            <p:extLst>
              <p:ext uri="{D42A27DB-BD31-4B8C-83A1-F6EECF244321}">
                <p14:modId xmlns:p14="http://schemas.microsoft.com/office/powerpoint/2010/main" val="1212721369"/>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080" name="think-cell Slide" r:id="rId14" imgW="421" imgH="420" progId="TCLayout.ActiveDocument.1">
                  <p:embed/>
                </p:oleObj>
              </mc:Choice>
              <mc:Fallback>
                <p:oleObj name="think-cell Slide" r:id="rId14" imgW="421" imgH="420" progId="TCLayout.ActiveDocument.1">
                  <p:embed/>
                  <p:pic>
                    <p:nvPicPr>
                      <p:cNvPr id="4" name="Object 3" hidden="1"/>
                      <p:cNvPicPr/>
                      <p:nvPr/>
                    </p:nvPicPr>
                    <p:blipFill>
                      <a:blip r:embed="rId15"/>
                      <a:stretch>
                        <a:fillRect/>
                      </a:stretch>
                    </p:blipFill>
                    <p:spPr>
                      <a:xfrm>
                        <a:off x="2119" y="1591"/>
                        <a:ext cx="2116" cy="1587"/>
                      </a:xfrm>
                      <a:prstGeom prst="rect">
                        <a:avLst/>
                      </a:prstGeom>
                    </p:spPr>
                  </p:pic>
                </p:oleObj>
              </mc:Fallback>
            </mc:AlternateContent>
          </a:graphicData>
        </a:graphic>
      </p:graphicFrame>
      <p:sp>
        <p:nvSpPr>
          <p:cNvPr id="6" name="Rectangle 5" hidden="1"/>
          <p:cNvSpPr/>
          <p:nvPr userDrawn="1">
            <p:custDataLst>
              <p:tags r:id="rId13"/>
            </p:custDataLst>
          </p:nvPr>
        </p:nvSpPr>
        <p:spPr>
          <a:xfrm>
            <a:off x="0" y="0"/>
            <a:ext cx="158750" cy="15875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10000"/>
              </a:lnSpc>
              <a:spcBef>
                <a:spcPts val="92"/>
              </a:spcBef>
              <a:spcAft>
                <a:spcPts val="92"/>
              </a:spcAft>
            </a:pPr>
            <a:endParaRPr lang="en-US" sz="2800" b="1" i="0" baseline="0" dirty="0">
              <a:solidFill>
                <a:schemeClr val="tx1"/>
              </a:solidFill>
              <a:latin typeface="Tahoma" panose="020B0604030504040204" pitchFamily="34" charset="0"/>
              <a:ea typeface="+mj-ea"/>
              <a:cs typeface="+mj-cs"/>
              <a:sym typeface="Tahoma" panose="020B0604030504040204" pitchFamily="34" charset="0"/>
            </a:endParaRPr>
          </a:p>
        </p:txBody>
      </p:sp>
      <p:sp>
        <p:nvSpPr>
          <p:cNvPr id="2" name="Title Placeholder 1"/>
          <p:cNvSpPr>
            <a:spLocks noGrp="1"/>
          </p:cNvSpPr>
          <p:nvPr>
            <p:ph type="title"/>
          </p:nvPr>
        </p:nvSpPr>
        <p:spPr>
          <a:xfrm>
            <a:off x="618755" y="276058"/>
            <a:ext cx="10457775" cy="720105"/>
          </a:xfrm>
          <a:prstGeom prst="rect">
            <a:avLst/>
          </a:prstGeom>
        </p:spPr>
        <p:txBody>
          <a:bodyPr vert="horz" lIns="0" tIns="0" rIns="0" bIns="0" rtlCol="0" anchor="ctr">
            <a:noAutofit/>
          </a:bodyPr>
          <a:lstStyle/>
          <a:p>
            <a:r>
              <a:rPr lang="en-US" dirty="0"/>
              <a:t>CLICK TO EDIT MASTER SLIDE</a:t>
            </a:r>
            <a:endParaRPr lang="en-ZA" dirty="0"/>
          </a:p>
        </p:txBody>
      </p:sp>
      <p:sp>
        <p:nvSpPr>
          <p:cNvPr id="3" name="Text Placeholder 2"/>
          <p:cNvSpPr>
            <a:spLocks noGrp="1"/>
          </p:cNvSpPr>
          <p:nvPr>
            <p:ph type="body" idx="1"/>
          </p:nvPr>
        </p:nvSpPr>
        <p:spPr>
          <a:xfrm>
            <a:off x="568329" y="1200483"/>
            <a:ext cx="11055343" cy="5299629"/>
          </a:xfrm>
          <a:prstGeom prst="rect">
            <a:avLst/>
          </a:prstGeom>
        </p:spPr>
        <p:txBody>
          <a:bodyPr vert="horz" lIns="36000" tIns="18000" rIns="0" bIns="18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Rectangle 6"/>
          <p:cNvSpPr/>
          <p:nvPr userDrawn="1"/>
        </p:nvSpPr>
        <p:spPr>
          <a:xfrm>
            <a:off x="443786" y="62927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tx1">
                    <a:lumMod val="50000"/>
                    <a:lumOff val="50000"/>
                  </a:schemeClr>
                </a:solidFill>
                <a:latin typeface="Tahoma"/>
              </a:rPr>
              <a:pPr algn="r" fontAlgn="auto">
                <a:spcBef>
                  <a:spcPts val="0"/>
                </a:spcBef>
                <a:spcAft>
                  <a:spcPts val="0"/>
                </a:spcAft>
              </a:pPr>
              <a:t>‹#›</a:t>
            </a:fld>
            <a:endParaRPr lang="en-ZA" sz="767" b="1" dirty="0">
              <a:solidFill>
                <a:schemeClr val="tx1">
                  <a:lumMod val="50000"/>
                  <a:lumOff val="50000"/>
                </a:schemeClr>
              </a:solidFill>
              <a:latin typeface="Tahoma"/>
            </a:endParaRPr>
          </a:p>
        </p:txBody>
      </p:sp>
      <p:sp>
        <p:nvSpPr>
          <p:cNvPr id="13" name="object 6">
            <a:extLst>
              <a:ext uri="{FF2B5EF4-FFF2-40B4-BE49-F238E27FC236}">
                <a16:creationId xmlns:a16="http://schemas.microsoft.com/office/drawing/2014/main" id="{C94C95BE-8722-4D8D-93E0-75343B78F809}"/>
              </a:ext>
            </a:extLst>
          </p:cNvPr>
          <p:cNvSpPr/>
          <p:nvPr userDrawn="1"/>
        </p:nvSpPr>
        <p:spPr>
          <a:xfrm>
            <a:off x="568328" y="1121575"/>
            <a:ext cx="11055343" cy="45719"/>
          </a:xfrm>
          <a:custGeom>
            <a:avLst/>
            <a:gdLst/>
            <a:ahLst/>
            <a:cxnLst/>
            <a:rect l="l" t="t" r="r" b="b"/>
            <a:pathLst>
              <a:path w="18230215">
                <a:moveTo>
                  <a:pt x="0" y="0"/>
                </a:moveTo>
                <a:lnTo>
                  <a:pt x="18229780" y="0"/>
                </a:lnTo>
              </a:path>
            </a:pathLst>
          </a:custGeom>
          <a:ln w="20941">
            <a:solidFill>
              <a:srgbClr val="8B8E91"/>
            </a:solidFill>
          </a:ln>
        </p:spPr>
        <p:txBody>
          <a:bodyPr wrap="square" lIns="0" tIns="0" rIns="0" bIns="0" rtlCol="0"/>
          <a:lstStyle/>
          <a:p>
            <a:endParaRPr sz="637" b="0" i="0" dirty="0">
              <a:latin typeface="Tahoma Regular"/>
            </a:endParaRPr>
          </a:p>
        </p:txBody>
      </p:sp>
      <p:sp>
        <p:nvSpPr>
          <p:cNvPr id="14" name="object 11">
            <a:extLst>
              <a:ext uri="{FF2B5EF4-FFF2-40B4-BE49-F238E27FC236}">
                <a16:creationId xmlns:a16="http://schemas.microsoft.com/office/drawing/2014/main" id="{8828F517-37FB-4E03-B217-C275D9590891}"/>
              </a:ext>
            </a:extLst>
          </p:cNvPr>
          <p:cNvSpPr/>
          <p:nvPr userDrawn="1"/>
        </p:nvSpPr>
        <p:spPr>
          <a:xfrm>
            <a:off x="620851" y="6136760"/>
            <a:ext cx="166575" cy="294959"/>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637" b="0" i="0" dirty="0">
              <a:latin typeface="Tahoma Regular"/>
            </a:endParaRPr>
          </a:p>
        </p:txBody>
      </p:sp>
      <p:pic>
        <p:nvPicPr>
          <p:cNvPr id="5" name="Picture 4">
            <a:extLst>
              <a:ext uri="{FF2B5EF4-FFF2-40B4-BE49-F238E27FC236}">
                <a16:creationId xmlns:a16="http://schemas.microsoft.com/office/drawing/2014/main" id="{FD0567A0-C0A7-4B1B-AE7B-212F10FDF1C1}"/>
              </a:ext>
            </a:extLst>
          </p:cNvPr>
          <p:cNvPicPr>
            <a:picLocks noChangeAspect="1"/>
          </p:cNvPicPr>
          <p:nvPr userDrawn="1"/>
        </p:nvPicPr>
        <p:blipFill>
          <a:blip r:embed="rId16"/>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2274125543"/>
      </p:ext>
    </p:extLst>
  </p:cSld>
  <p:clrMap bg1="lt1" tx1="dk1" bg2="lt2" tx2="dk2" accent1="accent1" accent2="accent2" accent3="accent3" accent4="accent4" accent5="accent5" accent6="accent6" hlink="hlink" folHlink="folHlink"/>
  <p:sldLayoutIdLst>
    <p:sldLayoutId id="2147483676" r:id="rId1"/>
    <p:sldLayoutId id="2147483702" r:id="rId2"/>
    <p:sldLayoutId id="2147483701" r:id="rId3"/>
    <p:sldLayoutId id="2147483673" r:id="rId4"/>
    <p:sldLayoutId id="2147483695" r:id="rId5"/>
    <p:sldLayoutId id="2147483705" r:id="rId6"/>
    <p:sldLayoutId id="2147483715" r:id="rId7"/>
    <p:sldLayoutId id="2147483716" r:id="rId8"/>
    <p:sldLayoutId id="2147483717" r:id="rId9"/>
  </p:sldLayoutIdLst>
  <p:hf hdr="0" ftr="0" dt="0"/>
  <p:txStyles>
    <p:titleStyle>
      <a:lvl1pPr algn="l" defTabSz="779173" rtl="0" eaLnBrk="1" latinLnBrk="0" hangingPunct="1">
        <a:spcBef>
          <a:spcPct val="0"/>
        </a:spcBef>
        <a:buNone/>
        <a:defRPr sz="2800" b="1" kern="1200" cap="none" spc="0" baseline="0">
          <a:solidFill>
            <a:schemeClr val="tx1">
              <a:lumMod val="50000"/>
              <a:lumOff val="50000"/>
            </a:schemeClr>
          </a:solidFill>
          <a:latin typeface="+mj-lt"/>
          <a:ea typeface="+mj-ea"/>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userDrawn="1">
          <p15:clr>
            <a:srgbClr val="F26B43"/>
          </p15:clr>
        </p15:guide>
        <p15:guide id="4" orient="horz" pos="4156" userDrawn="1">
          <p15:clr>
            <a:srgbClr val="F26B43"/>
          </p15:clr>
        </p15:guide>
        <p15:guide id="5" orient="horz" pos="2432" userDrawn="1">
          <p15:clr>
            <a:srgbClr val="F26B43"/>
          </p15:clr>
        </p15:guide>
        <p15:guide id="7" orient="horz" pos="70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hyperlink" Target="mailto:Tarryn.Foster@transnet.net" TargetMode="External"/><Relationship Id="rId3" Type="http://schemas.openxmlformats.org/officeDocument/2006/relationships/tags" Target="../tags/tag10.xml"/><Relationship Id="rId7" Type="http://schemas.openxmlformats.org/officeDocument/2006/relationships/image" Target="../media/image3.emf"/><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Layout" Target="../slideLayouts/slideLayout6.xml"/><Relationship Id="rId4" Type="http://schemas.openxmlformats.org/officeDocument/2006/relationships/tags" Target="../tags/tag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xml"/><Relationship Id="rId1" Type="http://schemas.openxmlformats.org/officeDocument/2006/relationships/vmlDrawing" Target="../drawings/vmlDrawing8.vml"/><Relationship Id="rId5" Type="http://schemas.openxmlformats.org/officeDocument/2006/relationships/image" Target="../media/image3.emf"/><Relationship Id="rId4"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xml"/><Relationship Id="rId1" Type="http://schemas.openxmlformats.org/officeDocument/2006/relationships/vmlDrawing" Target="../drawings/vmlDrawing9.vml"/><Relationship Id="rId5" Type="http://schemas.openxmlformats.org/officeDocument/2006/relationships/image" Target="../media/image3.emf"/><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xml"/><Relationship Id="rId1" Type="http://schemas.openxmlformats.org/officeDocument/2006/relationships/vmlDrawing" Target="../drawings/vmlDrawing10.v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xml"/><Relationship Id="rId1" Type="http://schemas.openxmlformats.org/officeDocument/2006/relationships/vmlDrawing" Target="../drawings/vmlDrawing11.vml"/><Relationship Id="rId6" Type="http://schemas.openxmlformats.org/officeDocument/2006/relationships/image" Target="../media/image3.emf"/><Relationship Id="rId5" Type="http://schemas.openxmlformats.org/officeDocument/2006/relationships/oleObject" Target="../embeddings/oleObject11.bin"/><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xml"/><Relationship Id="rId1" Type="http://schemas.openxmlformats.org/officeDocument/2006/relationships/vmlDrawing" Target="../drawings/vmlDrawing12.vml"/><Relationship Id="rId6" Type="http://schemas.openxmlformats.org/officeDocument/2006/relationships/image" Target="../media/image3.emf"/><Relationship Id="rId5" Type="http://schemas.openxmlformats.org/officeDocument/2006/relationships/oleObject" Target="../embeddings/oleObject12.bin"/><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6.xml"/><Relationship Id="rId7" Type="http://schemas.openxmlformats.org/officeDocument/2006/relationships/image" Target="../media/image32.png"/><Relationship Id="rId2" Type="http://schemas.openxmlformats.org/officeDocument/2006/relationships/tags" Target="../tags/tag17.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oleObject" Target="../embeddings/oleObject13.bin"/><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D48B49-B862-45C6-BFCD-064FEF9AC8BC}"/>
              </a:ext>
            </a:extLst>
          </p:cNvPr>
          <p:cNvSpPr>
            <a:spLocks noGrp="1"/>
          </p:cNvSpPr>
          <p:nvPr>
            <p:ph type="body" sz="quarter" idx="11"/>
          </p:nvPr>
        </p:nvSpPr>
        <p:spPr>
          <a:xfrm>
            <a:off x="240517" y="2060072"/>
            <a:ext cx="10506995" cy="4535600"/>
          </a:xfrm>
        </p:spPr>
        <p:txBody>
          <a:bodyPr/>
          <a:lstStyle/>
          <a:p>
            <a:pPr algn="just"/>
            <a:r>
              <a:rPr lang="en-US" sz="2000" b="1" dirty="0">
                <a:cs typeface="Apex Serif Book"/>
              </a:rPr>
              <a:t>Audience</a:t>
            </a:r>
            <a:r>
              <a:rPr lang="en-US" sz="2000" dirty="0">
                <a:cs typeface="Apex Serif Book"/>
              </a:rPr>
              <a:t>: Potential Bidders </a:t>
            </a:r>
          </a:p>
          <a:p>
            <a:pPr algn="just"/>
            <a:endParaRPr lang="en-US" sz="2000" dirty="0">
              <a:cs typeface="Apex Serif Book"/>
            </a:endParaRPr>
          </a:p>
          <a:p>
            <a:pPr algn="just"/>
            <a:r>
              <a:rPr lang="en-US" sz="2000" dirty="0">
                <a:cs typeface="Apex Serif Book"/>
              </a:rPr>
              <a:t>Non-Compulsory Briefing Session</a:t>
            </a:r>
          </a:p>
          <a:p>
            <a:pPr algn="just"/>
            <a:r>
              <a:rPr lang="en-US" sz="2000" dirty="0">
                <a:cs typeface="Apex Serif Book"/>
              </a:rPr>
              <a:t> </a:t>
            </a:r>
          </a:p>
          <a:p>
            <a:pPr algn="just"/>
            <a:r>
              <a:rPr lang="en-US" sz="2000" dirty="0">
                <a:cs typeface="Apex Serif Book"/>
              </a:rPr>
              <a:t>TRANSNET REQUEST FOR PROPOSAL [RFP] : HOAC-HO-38187</a:t>
            </a:r>
          </a:p>
          <a:p>
            <a:pPr algn="just"/>
            <a:endParaRPr lang="en-US" sz="2000" dirty="0">
              <a:cs typeface="Apex Serif Book"/>
            </a:endParaRPr>
          </a:p>
          <a:p>
            <a:pPr algn="just"/>
            <a:r>
              <a:rPr lang="en-US" sz="2000" dirty="0">
                <a:cs typeface="Apex Serif Book"/>
              </a:rPr>
              <a:t>DESCRIPTION: </a:t>
            </a:r>
            <a:r>
              <a:rPr lang="en-ZA" sz="2000" dirty="0">
                <a:effectLst/>
                <a:latin typeface="+mn-lt"/>
                <a:ea typeface="Calibri" panose="020F0502020204030204" pitchFamily="34" charset="0"/>
              </a:rPr>
              <a:t>FOR THE PROVISION OF AN INTEGRATED TRAIN PLANNING PROGRAM SOLUTION FOR A PERIOD OF 3 YEARS AND 6 MONTHS WITH TEN (10) YEAR’S SUBSCRIPTION, AND SME AUGMENTATION AND SUPPORT</a:t>
            </a:r>
            <a:endParaRPr lang="en-US" sz="2000" dirty="0">
              <a:latin typeface="+mn-lt"/>
              <a:ea typeface="ＭＳ Ｐゴシック" charset="0"/>
              <a:cs typeface="ApexSans-Medium"/>
            </a:endParaRPr>
          </a:p>
          <a:p>
            <a:pPr algn="just"/>
            <a:endParaRPr lang="en-US" sz="2000" dirty="0">
              <a:cs typeface="Apex Serif Book"/>
            </a:endParaRPr>
          </a:p>
          <a:p>
            <a:pPr algn="just"/>
            <a:endParaRPr lang="en-US" sz="2000" b="1" dirty="0">
              <a:cs typeface="Apex Serif Book"/>
            </a:endParaRPr>
          </a:p>
          <a:p>
            <a:r>
              <a:rPr lang="en-US" sz="2000" b="1" dirty="0">
                <a:cs typeface="Apex Serif Book"/>
              </a:rPr>
              <a:t>Date: </a:t>
            </a:r>
            <a:r>
              <a:rPr lang="en-US" sz="2000" dirty="0">
                <a:cs typeface="Apex Serif Book"/>
              </a:rPr>
              <a:t>23 MARCH 2023 at 11H00</a:t>
            </a:r>
          </a:p>
          <a:p>
            <a:r>
              <a:rPr lang="en-US" sz="2000" b="1" dirty="0">
                <a:cs typeface="Apex Serif Book"/>
              </a:rPr>
              <a:t>Via MS TEAMS</a:t>
            </a:r>
            <a:endParaRPr lang="en-ZA" sz="2000" kern="0" spc="8" dirty="0"/>
          </a:p>
        </p:txBody>
      </p:sp>
    </p:spTree>
    <p:extLst>
      <p:ext uri="{BB962C8B-B14F-4D97-AF65-F5344CB8AC3E}">
        <p14:creationId xmlns:p14="http://schemas.microsoft.com/office/powerpoint/2010/main" val="966046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97" y="324874"/>
            <a:ext cx="10457775" cy="720105"/>
          </a:xfrm>
        </p:spPr>
        <p:txBody>
          <a:bodyPr/>
          <a:lstStyle/>
          <a:p>
            <a:pPr lvl="0" defTabSz="955675" fontAlgn="base">
              <a:spcAft>
                <a:spcPct val="0"/>
              </a:spcAft>
            </a:pPr>
            <a:r>
              <a:rPr lang="en-ZA" sz="2200" dirty="0">
                <a:solidFill>
                  <a:schemeClr val="tx1"/>
                </a:solidFill>
                <a:latin typeface="Tahoma" panose="020B0604030504040204" pitchFamily="34" charset="0"/>
                <a:ea typeface="Tahoma" panose="020B0604030504040204" pitchFamily="34" charset="0"/>
                <a:cs typeface="Tahoma" panose="020B0604030504040204" pitchFamily="34" charset="0"/>
              </a:rPr>
              <a:t>Background</a:t>
            </a:r>
            <a:endParaRPr lang="en-ZA" sz="2200" dirty="0">
              <a:solidFill>
                <a:schemeClr val="tx1"/>
              </a:solidFill>
            </a:endParaRPr>
          </a:p>
        </p:txBody>
      </p:sp>
      <p:sp>
        <p:nvSpPr>
          <p:cNvPr id="5" name="TextBox 4">
            <a:extLst>
              <a:ext uri="{FF2B5EF4-FFF2-40B4-BE49-F238E27FC236}">
                <a16:creationId xmlns:a16="http://schemas.microsoft.com/office/drawing/2014/main" id="{308CEEBF-9975-425A-A7D6-14F1B54115C8}"/>
              </a:ext>
            </a:extLst>
          </p:cNvPr>
          <p:cNvSpPr txBox="1"/>
          <p:nvPr/>
        </p:nvSpPr>
        <p:spPr>
          <a:xfrm>
            <a:off x="397566" y="1213684"/>
            <a:ext cx="11370364" cy="4826130"/>
          </a:xfrm>
          <a:prstGeom prst="rect">
            <a:avLst/>
          </a:prstGeom>
          <a:solidFill>
            <a:schemeClr val="bg1"/>
          </a:solidFill>
          <a:ln>
            <a:solidFill>
              <a:schemeClr val="bg1"/>
            </a:solidFill>
          </a:ln>
        </p:spPr>
        <p:txBody>
          <a:bodyPr rot="0" spcFirstLastPara="0" vertOverflow="overflow" horzOverflow="overflow" vert="horz" wrap="square" lIns="74295" tIns="37148" rIns="74295" bIns="37148" numCol="1" spcCol="0" rtlCol="0" fromWordArt="0" anchor="t" anchorCtr="0" forceAA="0" compatLnSpc="1">
            <a:prstTxWarp prst="textNoShape">
              <a:avLst/>
            </a:prstTxWarp>
            <a:spAutoFit/>
          </a:bodyPr>
          <a:lstStyle/>
          <a:p>
            <a:pPr>
              <a:lnSpc>
                <a:spcPct val="150000"/>
              </a:lnSpc>
            </a:pPr>
            <a:r>
              <a:rPr lang="en-US" sz="1600" dirty="0">
                <a:latin typeface="+mn-lt"/>
              </a:rPr>
              <a:t>In November 2011 TFR adopted the Scheduled Railway operating philosophy.  This philosophy requires rail freight to be planned and executed according to a published, balanced, and resourced base train plan for a given production planning period.  </a:t>
            </a:r>
          </a:p>
          <a:p>
            <a:pPr>
              <a:lnSpc>
                <a:spcPct val="150000"/>
              </a:lnSpc>
            </a:pPr>
            <a:r>
              <a:rPr lang="en-US" sz="1600" dirty="0">
                <a:latin typeface="+mn-lt"/>
              </a:rPr>
              <a:t>Based on a benchmarking exercise against class 1 railways (BNSF, CP and Aurizon), the essence of being a “Scheduled Railway” can be summarised as follows: </a:t>
            </a:r>
          </a:p>
          <a:p>
            <a:pPr marL="285750" indent="-285750">
              <a:lnSpc>
                <a:spcPct val="150000"/>
              </a:lnSpc>
              <a:buFont typeface="Arial" panose="020B0604020202020204" pitchFamily="34" charset="0"/>
              <a:buChar char="•"/>
            </a:pPr>
            <a:r>
              <a:rPr lang="en-US" sz="1600" dirty="0">
                <a:latin typeface="+mn-lt"/>
              </a:rPr>
              <a:t>A scheduled railway is a planned railway, where we plan the work and work the plan. </a:t>
            </a:r>
          </a:p>
          <a:p>
            <a:pPr marL="285750" indent="-285750">
              <a:lnSpc>
                <a:spcPct val="150000"/>
              </a:lnSpc>
              <a:buFont typeface="Arial" panose="020B0604020202020204" pitchFamily="34" charset="0"/>
              <a:buChar char="•"/>
            </a:pPr>
            <a:r>
              <a:rPr lang="en-US" sz="1600" dirty="0">
                <a:latin typeface="+mn-lt"/>
              </a:rPr>
              <a:t>Enables the integration of capacity management, demand management and resource planning. </a:t>
            </a:r>
          </a:p>
          <a:p>
            <a:pPr marL="285750" indent="-285750">
              <a:lnSpc>
                <a:spcPct val="150000"/>
              </a:lnSpc>
              <a:buFont typeface="Arial" panose="020B0604020202020204" pitchFamily="34" charset="0"/>
              <a:buChar char="•"/>
            </a:pPr>
            <a:r>
              <a:rPr lang="en-US" sz="1600" dirty="0">
                <a:latin typeface="+mn-lt"/>
              </a:rPr>
              <a:t>Enables the availability of the published, current version of the integrated, and resourced production plan which instructs all relevant stakeholders what to do, when to do it, who is impacted and what they are impacted by. </a:t>
            </a:r>
          </a:p>
          <a:p>
            <a:pPr marL="285750" indent="-285750">
              <a:lnSpc>
                <a:spcPct val="150000"/>
              </a:lnSpc>
              <a:buFont typeface="Arial" panose="020B0604020202020204" pitchFamily="34" charset="0"/>
              <a:buChar char="•"/>
            </a:pPr>
            <a:r>
              <a:rPr lang="en-US" sz="1600" dirty="0">
                <a:latin typeface="+mn-lt"/>
              </a:rPr>
              <a:t>Enables the derivation of </a:t>
            </a:r>
            <a:r>
              <a:rPr lang="en-US" sz="1600" dirty="0" err="1">
                <a:latin typeface="+mn-lt"/>
              </a:rPr>
              <a:t>standardised</a:t>
            </a:r>
            <a:r>
              <a:rPr lang="en-US" sz="1600" dirty="0">
                <a:latin typeface="+mn-lt"/>
              </a:rPr>
              <a:t> and appropriate measurements of execution against the integrated production plan.  Appropriate performance measures identify areas of continuous improvement and performance </a:t>
            </a:r>
            <a:r>
              <a:rPr lang="en-US" sz="1600" dirty="0" err="1">
                <a:latin typeface="+mn-lt"/>
              </a:rPr>
              <a:t>optimisation</a:t>
            </a:r>
            <a:r>
              <a:rPr lang="en-US" sz="1600" dirty="0">
                <a:latin typeface="+mn-lt"/>
              </a:rPr>
              <a:t>. </a:t>
            </a:r>
          </a:p>
          <a:p>
            <a:pPr marL="285750" indent="-285750">
              <a:lnSpc>
                <a:spcPct val="150000"/>
              </a:lnSpc>
              <a:buFont typeface="Arial" panose="020B0604020202020204" pitchFamily="34" charset="0"/>
              <a:buChar char="•"/>
            </a:pPr>
            <a:r>
              <a:rPr lang="en-US" sz="1600" dirty="0">
                <a:latin typeface="+mn-lt"/>
              </a:rPr>
              <a:t>The improved quality and stability of the integrated plan results in its reliability, and in the sustainable, adaptable, and resilient adherence to its execution by all stakeholders. </a:t>
            </a:r>
          </a:p>
        </p:txBody>
      </p:sp>
    </p:spTree>
    <p:extLst>
      <p:ext uri="{BB962C8B-B14F-4D97-AF65-F5344CB8AC3E}">
        <p14:creationId xmlns:p14="http://schemas.microsoft.com/office/powerpoint/2010/main" val="465673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97" y="324874"/>
            <a:ext cx="10457775" cy="720105"/>
          </a:xfrm>
        </p:spPr>
        <p:txBody>
          <a:bodyPr/>
          <a:lstStyle/>
          <a:p>
            <a:pPr lvl="0" defTabSz="955675" fontAlgn="base">
              <a:spcAft>
                <a:spcPct val="0"/>
              </a:spcAft>
            </a:pPr>
            <a:r>
              <a:rPr lang="en-ZA" sz="2200" dirty="0">
                <a:solidFill>
                  <a:schemeClr val="tx1"/>
                </a:solidFill>
                <a:latin typeface="Tahoma" panose="020B0604030504040204" pitchFamily="34" charset="0"/>
                <a:ea typeface="Tahoma" panose="020B0604030504040204" pitchFamily="34" charset="0"/>
                <a:cs typeface="Tahoma" panose="020B0604030504040204" pitchFamily="34" charset="0"/>
              </a:rPr>
              <a:t>Background</a:t>
            </a:r>
            <a:endParaRPr lang="en-ZA" sz="2200" dirty="0">
              <a:solidFill>
                <a:schemeClr val="tx1"/>
              </a:solidFill>
            </a:endParaRPr>
          </a:p>
        </p:txBody>
      </p:sp>
      <p:sp>
        <p:nvSpPr>
          <p:cNvPr id="5" name="TextBox 4">
            <a:extLst>
              <a:ext uri="{FF2B5EF4-FFF2-40B4-BE49-F238E27FC236}">
                <a16:creationId xmlns:a16="http://schemas.microsoft.com/office/drawing/2014/main" id="{308CEEBF-9975-425A-A7D6-14F1B54115C8}"/>
              </a:ext>
            </a:extLst>
          </p:cNvPr>
          <p:cNvSpPr txBox="1"/>
          <p:nvPr/>
        </p:nvSpPr>
        <p:spPr>
          <a:xfrm>
            <a:off x="397566" y="1213684"/>
            <a:ext cx="11370364" cy="3718135"/>
          </a:xfrm>
          <a:prstGeom prst="rect">
            <a:avLst/>
          </a:prstGeom>
          <a:solidFill>
            <a:schemeClr val="bg1"/>
          </a:solidFill>
          <a:ln>
            <a:solidFill>
              <a:schemeClr val="bg1"/>
            </a:solidFill>
          </a:ln>
        </p:spPr>
        <p:txBody>
          <a:bodyPr rot="0" spcFirstLastPara="0" vertOverflow="overflow" horzOverflow="overflow" vert="horz" wrap="square" lIns="74295" tIns="37148" rIns="74295" bIns="37148" numCol="1" spcCol="0" rtlCol="0" fromWordArt="0" anchor="t" anchorCtr="0" forceAA="0" compatLnSpc="1">
            <a:prstTxWarp prst="textNoShape">
              <a:avLst/>
            </a:prstTxWarp>
            <a:spAutoFit/>
          </a:bodyPr>
          <a:lstStyle/>
          <a:p>
            <a:pPr marL="285750" indent="-285750">
              <a:lnSpc>
                <a:spcPct val="150000"/>
              </a:lnSpc>
              <a:buFont typeface="Arial" panose="020B0604020202020204" pitchFamily="34" charset="0"/>
              <a:buChar char="•"/>
            </a:pPr>
            <a:r>
              <a:rPr lang="en-US" sz="1600" dirty="0">
                <a:latin typeface="+mn-lt"/>
              </a:rPr>
              <a:t>Enables organisational agility by providing information near real time resulting in proactive and timeous planning and quicker focused recovery from deviations.</a:t>
            </a:r>
          </a:p>
          <a:p>
            <a:pPr marL="285750" indent="-285750">
              <a:lnSpc>
                <a:spcPct val="150000"/>
              </a:lnSpc>
              <a:buFont typeface="Arial" panose="020B0604020202020204" pitchFamily="34" charset="0"/>
              <a:buChar char="•"/>
            </a:pPr>
            <a:r>
              <a:rPr lang="en-US" sz="1600" dirty="0">
                <a:latin typeface="+mn-lt"/>
              </a:rPr>
              <a:t>The availability of high integrity and quality data supporting end to end business processes allow for predictive analytics empowering informed decision making.</a:t>
            </a:r>
          </a:p>
          <a:p>
            <a:pPr marL="285750" indent="-285750">
              <a:lnSpc>
                <a:spcPct val="150000"/>
              </a:lnSpc>
              <a:buFont typeface="Arial" panose="020B0604020202020204" pitchFamily="34" charset="0"/>
              <a:buChar char="•"/>
            </a:pPr>
            <a:r>
              <a:rPr lang="en-US" sz="1600" dirty="0">
                <a:latin typeface="+mn-lt"/>
              </a:rPr>
              <a:t>Enables accurate measurement and improvement of key performance indicators resulting in increased operational efficiency, improved cycle times &amp; asset </a:t>
            </a:r>
            <a:r>
              <a:rPr lang="en-US" sz="1600" dirty="0" err="1">
                <a:latin typeface="+mn-lt"/>
              </a:rPr>
              <a:t>utilisation</a:t>
            </a:r>
            <a:r>
              <a:rPr lang="en-US" sz="1600" dirty="0">
                <a:latin typeface="+mn-lt"/>
              </a:rPr>
              <a:t>, profitability, customer satisfaction, as well as operational cost reduction. </a:t>
            </a:r>
          </a:p>
          <a:p>
            <a:pPr>
              <a:lnSpc>
                <a:spcPct val="150000"/>
              </a:lnSpc>
            </a:pPr>
            <a:endParaRPr lang="en-GB" sz="1600" dirty="0">
              <a:latin typeface="+mn-lt"/>
            </a:endParaRPr>
          </a:p>
          <a:p>
            <a:pPr>
              <a:lnSpc>
                <a:spcPct val="150000"/>
              </a:lnSpc>
            </a:pPr>
            <a:r>
              <a:rPr lang="en-GB" sz="1600" dirty="0">
                <a:latin typeface="+mn-lt"/>
                <a:ea typeface="Tahoma"/>
                <a:cs typeface="Tahoma"/>
              </a:rPr>
              <a:t>The ITP programme was established to procure and implement a solution to support the business requirements. The purpose of this document is to provide an overview of the requirements.</a:t>
            </a:r>
          </a:p>
        </p:txBody>
      </p:sp>
    </p:spTree>
    <p:extLst>
      <p:ext uri="{BB962C8B-B14F-4D97-AF65-F5344CB8AC3E}">
        <p14:creationId xmlns:p14="http://schemas.microsoft.com/office/powerpoint/2010/main" val="1668907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97" y="324874"/>
            <a:ext cx="10457775" cy="720105"/>
          </a:xfrm>
        </p:spPr>
        <p:txBody>
          <a:bodyPr/>
          <a:lstStyle/>
          <a:p>
            <a:pPr lvl="0" defTabSz="955675" fontAlgn="base">
              <a:spcAft>
                <a:spcPct val="0"/>
              </a:spcAft>
            </a:pPr>
            <a:r>
              <a:rPr lang="en-ZA" sz="2200" dirty="0">
                <a:solidFill>
                  <a:schemeClr val="tx1"/>
                </a:solidFill>
                <a:latin typeface="Tahoma" panose="020B0604030504040204" pitchFamily="34" charset="0"/>
                <a:ea typeface="Tahoma" panose="020B0604030504040204" pitchFamily="34" charset="0"/>
                <a:cs typeface="Tahoma" panose="020B0604030504040204" pitchFamily="34" charset="0"/>
              </a:rPr>
              <a:t>Purpose / Objective / Scope</a:t>
            </a:r>
            <a:endParaRPr lang="en-ZA" sz="2200" dirty="0">
              <a:solidFill>
                <a:schemeClr val="tx1"/>
              </a:solidFill>
            </a:endParaRPr>
          </a:p>
        </p:txBody>
      </p:sp>
      <p:sp>
        <p:nvSpPr>
          <p:cNvPr id="5" name="TextBox 4">
            <a:extLst>
              <a:ext uri="{FF2B5EF4-FFF2-40B4-BE49-F238E27FC236}">
                <a16:creationId xmlns:a16="http://schemas.microsoft.com/office/drawing/2014/main" id="{308CEEBF-9975-425A-A7D6-14F1B54115C8}"/>
              </a:ext>
            </a:extLst>
          </p:cNvPr>
          <p:cNvSpPr txBox="1"/>
          <p:nvPr/>
        </p:nvSpPr>
        <p:spPr>
          <a:xfrm>
            <a:off x="397566" y="1213684"/>
            <a:ext cx="11370364" cy="5524911"/>
          </a:xfrm>
          <a:prstGeom prst="rect">
            <a:avLst/>
          </a:prstGeom>
          <a:solidFill>
            <a:schemeClr val="bg1"/>
          </a:solidFill>
          <a:ln>
            <a:solidFill>
              <a:schemeClr val="bg1"/>
            </a:solidFill>
          </a:ln>
        </p:spPr>
        <p:txBody>
          <a:bodyPr rot="0" spcFirstLastPara="0" vertOverflow="overflow" horzOverflow="overflow" vert="horz" wrap="square" lIns="74295" tIns="37148" rIns="74295" bIns="37148" numCol="1" spcCol="0" rtlCol="0" fromWordArt="0" anchor="t" anchorCtr="0" forceAA="0" compatLnSpc="1">
            <a:prstTxWarp prst="textNoShape">
              <a:avLst/>
            </a:prstTxWarp>
            <a:spAutoFit/>
          </a:bodyPr>
          <a:lstStyle/>
          <a:p>
            <a:pPr marL="342900" indent="-342900" algn="just" rtl="0" fontAlgn="base">
              <a:lnSpc>
                <a:spcPct val="150000"/>
              </a:lnSpc>
              <a:buFont typeface="+mj-lt"/>
              <a:buAutoNum type="arabicPeriod"/>
            </a:pPr>
            <a:r>
              <a:rPr lang="en-US" sz="1600" b="0" i="0" dirty="0">
                <a:solidFill>
                  <a:srgbClr val="000000"/>
                </a:solidFill>
                <a:effectLst/>
                <a:latin typeface="Tahoma" panose="020B0604030504040204" pitchFamily="34" charset="0"/>
              </a:rPr>
              <a:t>Transnet Freight Rail’s (TFR) strategic objective is to become one of the global top  Railway Companies. TFR will require extensive re-engineering of current fragmented and manual processes and the implementation of benchmarked leading rail industry standards and solutions. </a:t>
            </a:r>
          </a:p>
          <a:p>
            <a:pPr marL="342900" indent="-342900" algn="just" rtl="0" fontAlgn="base">
              <a:lnSpc>
                <a:spcPct val="150000"/>
              </a:lnSpc>
              <a:buFont typeface="+mj-lt"/>
              <a:buAutoNum type="arabicPeriod"/>
            </a:pPr>
            <a:r>
              <a:rPr lang="en-US" sz="1600" b="0" i="0" dirty="0">
                <a:solidFill>
                  <a:srgbClr val="000000"/>
                </a:solidFill>
                <a:effectLst/>
                <a:latin typeface="Tahoma" panose="020B0604030504040204" pitchFamily="34" charset="0"/>
              </a:rPr>
              <a:t>This initiative aims to procure a turn-key solution for TFR in the areas of: (a) Capacity Planning, (b) Railway Planning and Simulation, (c) Base Train Planning, (d)  Production Planning and (e) Execution Monitoring and Deviation Management, and by so doing re-engineer the way TFR currently operates as described in section 6 below.  </a:t>
            </a:r>
          </a:p>
          <a:p>
            <a:pPr marL="342900" indent="-342900" algn="just" rtl="0" fontAlgn="base">
              <a:lnSpc>
                <a:spcPct val="150000"/>
              </a:lnSpc>
              <a:buFont typeface="+mj-lt"/>
              <a:buAutoNum type="arabicPeriod"/>
            </a:pPr>
            <a:r>
              <a:rPr lang="en-US" sz="1600" b="0" i="0" dirty="0">
                <a:solidFill>
                  <a:srgbClr val="000000"/>
                </a:solidFill>
                <a:effectLst/>
                <a:latin typeface="Tahoma" panose="020B0604030504040204" pitchFamily="34" charset="0"/>
              </a:rPr>
              <a:t>TFR wants to implement industry leading practices and processes for all solutions.  </a:t>
            </a:r>
          </a:p>
          <a:p>
            <a:pPr marL="342900" indent="-342900" algn="just" rtl="0" fontAlgn="base">
              <a:lnSpc>
                <a:spcPct val="150000"/>
              </a:lnSpc>
              <a:buFont typeface="+mj-lt"/>
              <a:buAutoNum type="arabicPeriod"/>
            </a:pPr>
            <a:r>
              <a:rPr lang="en-US" sz="1600" b="0" i="0" dirty="0">
                <a:solidFill>
                  <a:srgbClr val="000000"/>
                </a:solidFill>
                <a:effectLst/>
                <a:latin typeface="Tahoma" panose="020B0604030504040204" pitchFamily="34" charset="0"/>
              </a:rPr>
              <a:t>All solutions should use the same shared platform, master data, common interfaces and common underlying </a:t>
            </a:r>
            <a:r>
              <a:rPr lang="en-US" sz="1600" b="0" i="0" dirty="0" err="1">
                <a:solidFill>
                  <a:srgbClr val="000000"/>
                </a:solidFill>
                <a:effectLst/>
                <a:latin typeface="Tahoma" panose="020B0604030504040204" pitchFamily="34" charset="0"/>
              </a:rPr>
              <a:t>optimisation</a:t>
            </a:r>
            <a:r>
              <a:rPr lang="en-US" sz="1600" b="0" i="0" dirty="0">
                <a:solidFill>
                  <a:srgbClr val="000000"/>
                </a:solidFill>
                <a:effectLst/>
                <a:latin typeface="Tahoma" panose="020B0604030504040204" pitchFamily="34" charset="0"/>
              </a:rPr>
              <a:t> techniques. </a:t>
            </a:r>
          </a:p>
          <a:p>
            <a:pPr marL="342900" indent="-342900" algn="just" rtl="0" fontAlgn="base">
              <a:lnSpc>
                <a:spcPct val="150000"/>
              </a:lnSpc>
              <a:buFont typeface="+mj-lt"/>
              <a:buAutoNum type="arabicPeriod" startAt="5"/>
            </a:pPr>
            <a:r>
              <a:rPr lang="en-US" sz="1600" b="0" i="0" dirty="0">
                <a:solidFill>
                  <a:srgbClr val="000000"/>
                </a:solidFill>
                <a:effectLst/>
                <a:latin typeface="Tahoma" panose="020B0604030504040204" pitchFamily="34" charset="0"/>
              </a:rPr>
              <a:t>Enable integration with other enabling TFR business processes and ICT solutions. </a:t>
            </a:r>
          </a:p>
          <a:p>
            <a:pPr marL="342900" indent="-342900" algn="just" rtl="0" fontAlgn="base">
              <a:lnSpc>
                <a:spcPct val="150000"/>
              </a:lnSpc>
              <a:buFont typeface="+mj-lt"/>
              <a:buAutoNum type="arabicPeriod" startAt="5"/>
            </a:pPr>
            <a:r>
              <a:rPr lang="en-US" sz="1600" b="0" i="0" dirty="0">
                <a:solidFill>
                  <a:srgbClr val="000000"/>
                </a:solidFill>
                <a:effectLst/>
                <a:latin typeface="Tahoma" panose="020B0604030504040204" pitchFamily="34" charset="0"/>
              </a:rPr>
              <a:t>Interface with the related processes of other Transnet ODs and other partners / players in the transportation logistics supply chain. </a:t>
            </a:r>
          </a:p>
          <a:p>
            <a:pPr marL="342900" indent="-342900" algn="just" rtl="0" fontAlgn="base">
              <a:lnSpc>
                <a:spcPct val="150000"/>
              </a:lnSpc>
              <a:buFont typeface="+mj-lt"/>
              <a:buAutoNum type="arabicPeriod" startAt="5"/>
            </a:pPr>
            <a:r>
              <a:rPr lang="en-US" sz="1600" b="0" i="0" dirty="0">
                <a:solidFill>
                  <a:srgbClr val="000000"/>
                </a:solidFill>
                <a:effectLst/>
                <a:latin typeface="Tahoma" panose="020B0604030504040204" pitchFamily="34" charset="0"/>
              </a:rPr>
              <a:t>Be able to cater for future scalability to provide services to other Transnet ODs in order to simulate the logistical supply chain. </a:t>
            </a:r>
          </a:p>
          <a:p>
            <a:pPr algn="just" rtl="0" fontAlgn="base">
              <a:lnSpc>
                <a:spcPct val="150000"/>
              </a:lnSpc>
            </a:pPr>
            <a:r>
              <a:rPr lang="en-US" sz="1400" b="0" i="0" dirty="0">
                <a:solidFill>
                  <a:srgbClr val="000000"/>
                </a:solidFill>
                <a:effectLst/>
                <a:latin typeface="Tahoma" panose="020B0604030504040204" pitchFamily="34" charset="0"/>
              </a:rPr>
              <a:t>  </a:t>
            </a:r>
          </a:p>
        </p:txBody>
      </p:sp>
    </p:spTree>
    <p:extLst>
      <p:ext uri="{BB962C8B-B14F-4D97-AF65-F5344CB8AC3E}">
        <p14:creationId xmlns:p14="http://schemas.microsoft.com/office/powerpoint/2010/main" val="84688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E292C-04E4-4247-AD79-6D3C2A4ED830}"/>
              </a:ext>
            </a:extLst>
          </p:cNvPr>
          <p:cNvSpPr>
            <a:spLocks noGrp="1"/>
          </p:cNvSpPr>
          <p:nvPr>
            <p:ph type="title"/>
          </p:nvPr>
        </p:nvSpPr>
        <p:spPr>
          <a:xfrm>
            <a:off x="568714" y="360796"/>
            <a:ext cx="10456863" cy="720725"/>
          </a:xfrm>
        </p:spPr>
        <p:txBody>
          <a:bodyPr/>
          <a:lstStyle/>
          <a:p>
            <a:r>
              <a:rPr lang="en-ZA" sz="2200" dirty="0">
                <a:solidFill>
                  <a:schemeClr val="tx1"/>
                </a:solidFill>
                <a:latin typeface="Tahoma" panose="020B0604030504040204" pitchFamily="34" charset="0"/>
                <a:ea typeface="Tahoma" panose="020B0604030504040204" pitchFamily="34" charset="0"/>
                <a:cs typeface="Tahoma" panose="020B0604030504040204" pitchFamily="34" charset="0"/>
              </a:rPr>
              <a:t>High Level Processes</a:t>
            </a:r>
            <a:endParaRPr lang="en-ZA" sz="2200" dirty="0">
              <a:solidFill>
                <a:schemeClr val="tx1"/>
              </a:solidFill>
            </a:endParaRPr>
          </a:p>
        </p:txBody>
      </p:sp>
      <p:sp>
        <p:nvSpPr>
          <p:cNvPr id="9" name="Rectangle 8"/>
          <p:cNvSpPr/>
          <p:nvPr/>
        </p:nvSpPr>
        <p:spPr>
          <a:xfrm>
            <a:off x="808383" y="1441848"/>
            <a:ext cx="10456863" cy="485467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ctr"/>
          <a:lstStyle/>
          <a:p>
            <a:pPr algn="ctr">
              <a:lnSpc>
                <a:spcPct val="110000"/>
              </a:lnSpc>
              <a:spcBef>
                <a:spcPts val="75"/>
              </a:spcBef>
              <a:spcAft>
                <a:spcPts val="75"/>
              </a:spcAft>
            </a:pPr>
            <a:endParaRPr lang="en-ZA" sz="750" dirty="0">
              <a:solidFill>
                <a:schemeClr val="tx1"/>
              </a:solidFill>
            </a:endParaRPr>
          </a:p>
        </p:txBody>
      </p:sp>
      <p:sp>
        <p:nvSpPr>
          <p:cNvPr id="10" name="Rounded Rectangle 9"/>
          <p:cNvSpPr/>
          <p:nvPr/>
        </p:nvSpPr>
        <p:spPr>
          <a:xfrm>
            <a:off x="6010921" y="3271009"/>
            <a:ext cx="1255875" cy="581439"/>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ctr"/>
          <a:lstStyle/>
          <a:p>
            <a:pPr algn="ctr">
              <a:lnSpc>
                <a:spcPct val="110000"/>
              </a:lnSpc>
              <a:spcBef>
                <a:spcPts val="75"/>
              </a:spcBef>
              <a:spcAft>
                <a:spcPts val="75"/>
              </a:spcAft>
            </a:pPr>
            <a:r>
              <a:rPr lang="en-US" sz="894" dirty="0">
                <a:solidFill>
                  <a:schemeClr val="tx1"/>
                </a:solidFill>
              </a:rPr>
              <a:t>Production Plan</a:t>
            </a:r>
            <a:endParaRPr lang="en-GB" sz="894" dirty="0">
              <a:solidFill>
                <a:schemeClr val="tx1"/>
              </a:solidFill>
            </a:endParaRPr>
          </a:p>
        </p:txBody>
      </p:sp>
      <p:sp>
        <p:nvSpPr>
          <p:cNvPr id="11" name="Rounded Rectangle 10"/>
          <p:cNvSpPr/>
          <p:nvPr/>
        </p:nvSpPr>
        <p:spPr>
          <a:xfrm>
            <a:off x="4247984" y="2848605"/>
            <a:ext cx="1255875" cy="581439"/>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ctr"/>
          <a:lstStyle/>
          <a:p>
            <a:pPr algn="ctr">
              <a:lnSpc>
                <a:spcPct val="110000"/>
              </a:lnSpc>
              <a:spcBef>
                <a:spcPts val="75"/>
              </a:spcBef>
              <a:spcAft>
                <a:spcPts val="75"/>
              </a:spcAft>
            </a:pPr>
            <a:r>
              <a:rPr lang="en-US" sz="894" dirty="0">
                <a:solidFill>
                  <a:schemeClr val="tx1"/>
                </a:solidFill>
              </a:rPr>
              <a:t>Resource  Based Train Plan</a:t>
            </a:r>
            <a:endParaRPr lang="en-GB" sz="894" dirty="0">
              <a:solidFill>
                <a:schemeClr val="tx1"/>
              </a:solidFill>
            </a:endParaRPr>
          </a:p>
        </p:txBody>
      </p:sp>
      <p:sp>
        <p:nvSpPr>
          <p:cNvPr id="12" name="Rounded Rectangle 11"/>
          <p:cNvSpPr/>
          <p:nvPr/>
        </p:nvSpPr>
        <p:spPr>
          <a:xfrm>
            <a:off x="2460693" y="2154457"/>
            <a:ext cx="1255875" cy="581439"/>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ctr"/>
          <a:lstStyle/>
          <a:p>
            <a:pPr algn="ctr">
              <a:lnSpc>
                <a:spcPct val="110000"/>
              </a:lnSpc>
              <a:spcBef>
                <a:spcPts val="75"/>
              </a:spcBef>
              <a:spcAft>
                <a:spcPts val="75"/>
              </a:spcAft>
            </a:pPr>
            <a:r>
              <a:rPr lang="en-US" sz="894" dirty="0">
                <a:solidFill>
                  <a:schemeClr val="tx1"/>
                </a:solidFill>
              </a:rPr>
              <a:t>Base Train Planning</a:t>
            </a:r>
            <a:endParaRPr lang="en-GB" sz="894" dirty="0">
              <a:solidFill>
                <a:schemeClr val="tx1"/>
              </a:solidFill>
            </a:endParaRPr>
          </a:p>
        </p:txBody>
      </p:sp>
      <p:sp>
        <p:nvSpPr>
          <p:cNvPr id="13" name="Rounded Rectangle 12"/>
          <p:cNvSpPr/>
          <p:nvPr/>
        </p:nvSpPr>
        <p:spPr>
          <a:xfrm>
            <a:off x="2475904" y="4178205"/>
            <a:ext cx="1255875" cy="581439"/>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ctr"/>
          <a:lstStyle/>
          <a:p>
            <a:pPr algn="ctr">
              <a:lnSpc>
                <a:spcPct val="110000"/>
              </a:lnSpc>
              <a:spcBef>
                <a:spcPts val="75"/>
              </a:spcBef>
              <a:spcAft>
                <a:spcPts val="75"/>
              </a:spcAft>
            </a:pPr>
            <a:r>
              <a:rPr lang="en-US" sz="894" dirty="0">
                <a:solidFill>
                  <a:schemeClr val="tx1"/>
                </a:solidFill>
              </a:rPr>
              <a:t>Resource Capacity Planning</a:t>
            </a:r>
            <a:endParaRPr lang="en-GB" sz="894" dirty="0">
              <a:solidFill>
                <a:schemeClr val="tx1"/>
              </a:solidFill>
            </a:endParaRPr>
          </a:p>
        </p:txBody>
      </p:sp>
      <p:sp>
        <p:nvSpPr>
          <p:cNvPr id="14" name="Rounded Rectangle 13"/>
          <p:cNvSpPr/>
          <p:nvPr/>
        </p:nvSpPr>
        <p:spPr>
          <a:xfrm>
            <a:off x="8448750" y="3283417"/>
            <a:ext cx="1255875" cy="581439"/>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ctr"/>
          <a:lstStyle/>
          <a:p>
            <a:pPr algn="ctr">
              <a:lnSpc>
                <a:spcPct val="110000"/>
              </a:lnSpc>
              <a:spcBef>
                <a:spcPts val="75"/>
              </a:spcBef>
              <a:spcAft>
                <a:spcPts val="75"/>
              </a:spcAft>
            </a:pPr>
            <a:r>
              <a:rPr lang="en-US" sz="894" dirty="0">
                <a:solidFill>
                  <a:schemeClr val="tx1"/>
                </a:solidFill>
              </a:rPr>
              <a:t>Execution Monitoring and Deviation Management</a:t>
            </a:r>
            <a:endParaRPr lang="en-GB" sz="894" dirty="0">
              <a:solidFill>
                <a:schemeClr val="tx1"/>
              </a:solidFill>
            </a:endParaRPr>
          </a:p>
        </p:txBody>
      </p:sp>
      <p:cxnSp>
        <p:nvCxnSpPr>
          <p:cNvPr id="15" name="Straight Connector 14"/>
          <p:cNvCxnSpPr>
            <a:cxnSpLocks/>
          </p:cNvCxnSpPr>
          <p:nvPr/>
        </p:nvCxnSpPr>
        <p:spPr>
          <a:xfrm>
            <a:off x="2687014" y="1643270"/>
            <a:ext cx="5376174" cy="1918457"/>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H="1">
            <a:off x="2771718" y="3561728"/>
            <a:ext cx="5296857" cy="214677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458734" y="5676410"/>
            <a:ext cx="1349397" cy="392415"/>
          </a:xfrm>
          <a:prstGeom prst="rect">
            <a:avLst/>
          </a:prstGeom>
          <a:noFill/>
        </p:spPr>
        <p:txBody>
          <a:bodyPr wrap="square" rtlCol="0">
            <a:spAutoFit/>
          </a:bodyPr>
          <a:lstStyle/>
          <a:p>
            <a:pPr algn="ctr"/>
            <a:r>
              <a:rPr lang="en-US" sz="975" b="1" dirty="0"/>
              <a:t>Strategic Planning</a:t>
            </a:r>
          </a:p>
          <a:p>
            <a:pPr algn="ctr"/>
            <a:r>
              <a:rPr lang="en-US" sz="975" dirty="0"/>
              <a:t>(1 – 30 years)</a:t>
            </a:r>
            <a:endParaRPr lang="en-GB" sz="975" dirty="0"/>
          </a:p>
        </p:txBody>
      </p:sp>
      <p:sp>
        <p:nvSpPr>
          <p:cNvPr id="18" name="TextBox 17"/>
          <p:cNvSpPr txBox="1"/>
          <p:nvPr/>
        </p:nvSpPr>
        <p:spPr>
          <a:xfrm>
            <a:off x="4247984" y="5026094"/>
            <a:ext cx="1311729" cy="392415"/>
          </a:xfrm>
          <a:prstGeom prst="rect">
            <a:avLst/>
          </a:prstGeom>
          <a:noFill/>
        </p:spPr>
        <p:txBody>
          <a:bodyPr wrap="square" rtlCol="0">
            <a:spAutoFit/>
          </a:bodyPr>
          <a:lstStyle/>
          <a:p>
            <a:pPr algn="ctr"/>
            <a:r>
              <a:rPr lang="en-US" sz="975" b="1" dirty="0"/>
              <a:t>Tactical Planning</a:t>
            </a:r>
          </a:p>
          <a:p>
            <a:pPr algn="ctr"/>
            <a:r>
              <a:rPr lang="en-US" sz="975" dirty="0"/>
              <a:t>(3 – 12 months)</a:t>
            </a:r>
            <a:endParaRPr lang="en-GB" sz="975" dirty="0"/>
          </a:p>
        </p:txBody>
      </p:sp>
      <p:sp>
        <p:nvSpPr>
          <p:cNvPr id="19" name="TextBox 18"/>
          <p:cNvSpPr txBox="1"/>
          <p:nvPr/>
        </p:nvSpPr>
        <p:spPr>
          <a:xfrm>
            <a:off x="5066576" y="3848655"/>
            <a:ext cx="1633649" cy="392415"/>
          </a:xfrm>
          <a:prstGeom prst="rect">
            <a:avLst/>
          </a:prstGeom>
          <a:noFill/>
        </p:spPr>
        <p:txBody>
          <a:bodyPr wrap="square" rtlCol="0">
            <a:spAutoFit/>
          </a:bodyPr>
          <a:lstStyle/>
          <a:p>
            <a:pPr algn="ctr"/>
            <a:r>
              <a:rPr lang="en-US" sz="975" b="1" dirty="0"/>
              <a:t>Operational Planning</a:t>
            </a:r>
          </a:p>
          <a:p>
            <a:pPr algn="ctr"/>
            <a:r>
              <a:rPr lang="en-US" sz="975" dirty="0"/>
              <a:t>(1 – n days)</a:t>
            </a:r>
            <a:endParaRPr lang="en-GB" sz="975" dirty="0"/>
          </a:p>
        </p:txBody>
      </p:sp>
      <p:sp>
        <p:nvSpPr>
          <p:cNvPr id="20" name="TextBox 19"/>
          <p:cNvSpPr txBox="1"/>
          <p:nvPr/>
        </p:nvSpPr>
        <p:spPr>
          <a:xfrm>
            <a:off x="8381559" y="4168841"/>
            <a:ext cx="1478058" cy="392415"/>
          </a:xfrm>
          <a:prstGeom prst="rect">
            <a:avLst/>
          </a:prstGeom>
          <a:noFill/>
        </p:spPr>
        <p:txBody>
          <a:bodyPr wrap="square" rtlCol="0">
            <a:spAutoFit/>
          </a:bodyPr>
          <a:lstStyle/>
          <a:p>
            <a:pPr algn="ctr"/>
            <a:r>
              <a:rPr lang="en-US" sz="975" b="1" dirty="0"/>
              <a:t>EM&amp;DM</a:t>
            </a:r>
          </a:p>
          <a:p>
            <a:pPr algn="ctr"/>
            <a:r>
              <a:rPr lang="en-US" sz="975" dirty="0"/>
              <a:t>(DOO)</a:t>
            </a:r>
            <a:endParaRPr lang="en-GB" sz="975" dirty="0"/>
          </a:p>
        </p:txBody>
      </p:sp>
      <p:cxnSp>
        <p:nvCxnSpPr>
          <p:cNvPr id="21" name="Straight Arrow Connector 20"/>
          <p:cNvCxnSpPr>
            <a:stCxn id="12" idx="2"/>
            <a:endCxn id="13" idx="0"/>
          </p:cNvCxnSpPr>
          <p:nvPr/>
        </p:nvCxnSpPr>
        <p:spPr>
          <a:xfrm>
            <a:off x="3088631" y="2735896"/>
            <a:ext cx="15211" cy="1442309"/>
          </a:xfrm>
          <a:prstGeom prst="straightConnector1">
            <a:avLst/>
          </a:prstGeom>
          <a:ln w="15875"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2" idx="3"/>
            <a:endCxn id="11" idx="1"/>
          </p:cNvCxnSpPr>
          <p:nvPr/>
        </p:nvCxnSpPr>
        <p:spPr>
          <a:xfrm>
            <a:off x="3716568" y="2445177"/>
            <a:ext cx="531416" cy="694148"/>
          </a:xfrm>
          <a:prstGeom prst="bentConnector3">
            <a:avLst/>
          </a:prstGeom>
          <a:ln w="15875"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3"/>
            <a:endCxn id="14" idx="1"/>
          </p:cNvCxnSpPr>
          <p:nvPr/>
        </p:nvCxnSpPr>
        <p:spPr>
          <a:xfrm>
            <a:off x="7266796" y="3561729"/>
            <a:ext cx="1181954" cy="12408"/>
          </a:xfrm>
          <a:prstGeom prst="straightConnector1">
            <a:avLst/>
          </a:prstGeom>
          <a:ln w="15875"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54494" y="3492214"/>
            <a:ext cx="1028750" cy="542456"/>
          </a:xfrm>
          <a:prstGeom prst="rect">
            <a:avLst/>
          </a:prstGeom>
          <a:noFill/>
        </p:spPr>
        <p:txBody>
          <a:bodyPr wrap="square" rtlCol="0">
            <a:spAutoFit/>
          </a:bodyPr>
          <a:lstStyle/>
          <a:p>
            <a:r>
              <a:rPr lang="en-US" sz="975" dirty="0"/>
              <a:t>Unmet demand trigger capacity planning</a:t>
            </a:r>
            <a:endParaRPr lang="en-GB" sz="975" dirty="0"/>
          </a:p>
        </p:txBody>
      </p:sp>
      <p:sp>
        <p:nvSpPr>
          <p:cNvPr id="25" name="Arrow: Curved Down 9">
            <a:extLst>
              <a:ext uri="{FF2B5EF4-FFF2-40B4-BE49-F238E27FC236}">
                <a16:creationId xmlns:a16="http://schemas.microsoft.com/office/drawing/2014/main" id="{1D7F7F40-2351-40AC-9DA7-3CA3F0AA7400}"/>
              </a:ext>
            </a:extLst>
          </p:cNvPr>
          <p:cNvSpPr/>
          <p:nvPr/>
        </p:nvSpPr>
        <p:spPr>
          <a:xfrm rot="10800000">
            <a:off x="8263124" y="5533404"/>
            <a:ext cx="1094068" cy="443536"/>
          </a:xfrm>
          <a:prstGeom prst="curvedDownArrow">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ctr" anchorCtr="0" forceAA="0" compatLnSpc="1">
            <a:prstTxWarp prst="textNoShape">
              <a:avLst/>
            </a:prstTxWarp>
            <a:noAutofit/>
          </a:bodyPr>
          <a:lstStyle/>
          <a:p>
            <a:pPr algn="ctr">
              <a:lnSpc>
                <a:spcPct val="110000"/>
              </a:lnSpc>
              <a:spcBef>
                <a:spcPts val="75"/>
              </a:spcBef>
              <a:spcAft>
                <a:spcPts val="75"/>
              </a:spcAft>
            </a:pPr>
            <a:endParaRPr lang="en-ZA" sz="750" dirty="0">
              <a:solidFill>
                <a:schemeClr val="tx1"/>
              </a:solidFill>
            </a:endParaRPr>
          </a:p>
        </p:txBody>
      </p:sp>
      <p:sp>
        <p:nvSpPr>
          <p:cNvPr id="26" name="Arrow: Curved Down 11">
            <a:extLst>
              <a:ext uri="{FF2B5EF4-FFF2-40B4-BE49-F238E27FC236}">
                <a16:creationId xmlns:a16="http://schemas.microsoft.com/office/drawing/2014/main" id="{C63F335E-FE06-4AD9-B731-06466B4F9E4F}"/>
              </a:ext>
            </a:extLst>
          </p:cNvPr>
          <p:cNvSpPr/>
          <p:nvPr/>
        </p:nvSpPr>
        <p:spPr>
          <a:xfrm>
            <a:off x="8294384" y="5026094"/>
            <a:ext cx="1125898" cy="435638"/>
          </a:xfrm>
          <a:prstGeom prst="curvedDownArrow">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ctr" anchorCtr="0" forceAA="0" compatLnSpc="1">
            <a:prstTxWarp prst="textNoShape">
              <a:avLst/>
            </a:prstTxWarp>
            <a:noAutofit/>
          </a:bodyPr>
          <a:lstStyle/>
          <a:p>
            <a:pPr algn="ctr">
              <a:lnSpc>
                <a:spcPct val="110000"/>
              </a:lnSpc>
              <a:spcBef>
                <a:spcPts val="75"/>
              </a:spcBef>
              <a:spcAft>
                <a:spcPts val="75"/>
              </a:spcAft>
            </a:pPr>
            <a:endParaRPr lang="en-ZA" sz="750" dirty="0">
              <a:solidFill>
                <a:schemeClr val="tx1"/>
              </a:solidFill>
            </a:endParaRPr>
          </a:p>
        </p:txBody>
      </p:sp>
      <p:sp>
        <p:nvSpPr>
          <p:cNvPr id="27" name="TextBox 26">
            <a:extLst>
              <a:ext uri="{FF2B5EF4-FFF2-40B4-BE49-F238E27FC236}">
                <a16:creationId xmlns:a16="http://schemas.microsoft.com/office/drawing/2014/main" id="{A027158E-734E-4DA4-8769-C2D49535B3D6}"/>
              </a:ext>
            </a:extLst>
          </p:cNvPr>
          <p:cNvSpPr txBox="1"/>
          <p:nvPr/>
        </p:nvSpPr>
        <p:spPr>
          <a:xfrm>
            <a:off x="8448750" y="5331467"/>
            <a:ext cx="823858" cy="392415"/>
          </a:xfrm>
          <a:prstGeom prst="rect">
            <a:avLst/>
          </a:prstGeom>
          <a:noFill/>
        </p:spPr>
        <p:txBody>
          <a:bodyPr wrap="square" rtlCol="0">
            <a:spAutoFit/>
          </a:bodyPr>
          <a:lstStyle/>
          <a:p>
            <a:r>
              <a:rPr lang="en-US" sz="975" dirty="0"/>
              <a:t>Iterative </a:t>
            </a:r>
          </a:p>
          <a:p>
            <a:r>
              <a:rPr lang="en-US" sz="975" dirty="0"/>
              <a:t>Process</a:t>
            </a:r>
            <a:endParaRPr lang="en-ZA" sz="975" dirty="0"/>
          </a:p>
        </p:txBody>
      </p:sp>
      <p:cxnSp>
        <p:nvCxnSpPr>
          <p:cNvPr id="30" name="Connector: Elbow 49">
            <a:extLst>
              <a:ext uri="{FF2B5EF4-FFF2-40B4-BE49-F238E27FC236}">
                <a16:creationId xmlns:a16="http://schemas.microsoft.com/office/drawing/2014/main" id="{BF5980C7-850C-4C15-9082-C8EDFA5774B0}"/>
              </a:ext>
            </a:extLst>
          </p:cNvPr>
          <p:cNvCxnSpPr>
            <a:cxnSpLocks/>
            <a:stCxn id="11" idx="3"/>
            <a:endCxn id="10" idx="1"/>
          </p:cNvCxnSpPr>
          <p:nvPr/>
        </p:nvCxnSpPr>
        <p:spPr>
          <a:xfrm>
            <a:off x="5503859" y="3139325"/>
            <a:ext cx="507062" cy="422404"/>
          </a:xfrm>
          <a:prstGeom prst="bentConnector3">
            <a:avLst/>
          </a:prstGeom>
          <a:ln w="15875"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10">
            <a:extLst>
              <a:ext uri="{FF2B5EF4-FFF2-40B4-BE49-F238E27FC236}">
                <a16:creationId xmlns:a16="http://schemas.microsoft.com/office/drawing/2014/main" id="{248A6009-6A7F-432D-8B87-AA321C024B15}"/>
              </a:ext>
            </a:extLst>
          </p:cNvPr>
          <p:cNvSpPr/>
          <p:nvPr/>
        </p:nvSpPr>
        <p:spPr>
          <a:xfrm>
            <a:off x="1006601" y="1526419"/>
            <a:ext cx="1255875" cy="581439"/>
          </a:xfrm>
          <a:custGeom>
            <a:avLst/>
            <a:gdLst>
              <a:gd name="connsiteX0" fmla="*/ 0 w 1255875"/>
              <a:gd name="connsiteY0" fmla="*/ 96908 h 581439"/>
              <a:gd name="connsiteX1" fmla="*/ 96908 w 1255875"/>
              <a:gd name="connsiteY1" fmla="*/ 0 h 581439"/>
              <a:gd name="connsiteX2" fmla="*/ 627938 w 1255875"/>
              <a:gd name="connsiteY2" fmla="*/ 0 h 581439"/>
              <a:gd name="connsiteX3" fmla="*/ 1158967 w 1255875"/>
              <a:gd name="connsiteY3" fmla="*/ 0 h 581439"/>
              <a:gd name="connsiteX4" fmla="*/ 1255875 w 1255875"/>
              <a:gd name="connsiteY4" fmla="*/ 96908 h 581439"/>
              <a:gd name="connsiteX5" fmla="*/ 1255875 w 1255875"/>
              <a:gd name="connsiteY5" fmla="*/ 484531 h 581439"/>
              <a:gd name="connsiteX6" fmla="*/ 1158967 w 1255875"/>
              <a:gd name="connsiteY6" fmla="*/ 581439 h 581439"/>
              <a:gd name="connsiteX7" fmla="*/ 617317 w 1255875"/>
              <a:gd name="connsiteY7" fmla="*/ 581439 h 581439"/>
              <a:gd name="connsiteX8" fmla="*/ 96908 w 1255875"/>
              <a:gd name="connsiteY8" fmla="*/ 581439 h 581439"/>
              <a:gd name="connsiteX9" fmla="*/ 0 w 1255875"/>
              <a:gd name="connsiteY9" fmla="*/ 484531 h 581439"/>
              <a:gd name="connsiteX10" fmla="*/ 0 w 1255875"/>
              <a:gd name="connsiteY10" fmla="*/ 96908 h 58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5875" h="581439" fill="none" extrusionOk="0">
                <a:moveTo>
                  <a:pt x="0" y="96908"/>
                </a:moveTo>
                <a:cubicBezTo>
                  <a:pt x="-3834" y="37303"/>
                  <a:pt x="34230" y="-260"/>
                  <a:pt x="96908" y="0"/>
                </a:cubicBezTo>
                <a:cubicBezTo>
                  <a:pt x="207362" y="-60595"/>
                  <a:pt x="424136" y="36624"/>
                  <a:pt x="627938" y="0"/>
                </a:cubicBezTo>
                <a:cubicBezTo>
                  <a:pt x="831740" y="-36624"/>
                  <a:pt x="993787" y="55023"/>
                  <a:pt x="1158967" y="0"/>
                </a:cubicBezTo>
                <a:cubicBezTo>
                  <a:pt x="1213721" y="2941"/>
                  <a:pt x="1267897" y="39151"/>
                  <a:pt x="1255875" y="96908"/>
                </a:cubicBezTo>
                <a:cubicBezTo>
                  <a:pt x="1270315" y="211067"/>
                  <a:pt x="1241577" y="358065"/>
                  <a:pt x="1255875" y="484531"/>
                </a:cubicBezTo>
                <a:cubicBezTo>
                  <a:pt x="1258918" y="540121"/>
                  <a:pt x="1216373" y="573585"/>
                  <a:pt x="1158967" y="581439"/>
                </a:cubicBezTo>
                <a:cubicBezTo>
                  <a:pt x="1013819" y="587659"/>
                  <a:pt x="784565" y="568397"/>
                  <a:pt x="617317" y="581439"/>
                </a:cubicBezTo>
                <a:cubicBezTo>
                  <a:pt x="450069" y="594481"/>
                  <a:pt x="356876" y="537079"/>
                  <a:pt x="96908" y="581439"/>
                </a:cubicBezTo>
                <a:cubicBezTo>
                  <a:pt x="41268" y="593751"/>
                  <a:pt x="-4627" y="542159"/>
                  <a:pt x="0" y="484531"/>
                </a:cubicBezTo>
                <a:cubicBezTo>
                  <a:pt x="-18383" y="392653"/>
                  <a:pt x="14646" y="211722"/>
                  <a:pt x="0" y="96908"/>
                </a:cubicBezTo>
                <a:close/>
              </a:path>
              <a:path w="1255875" h="581439" stroke="0" extrusionOk="0">
                <a:moveTo>
                  <a:pt x="0" y="96908"/>
                </a:moveTo>
                <a:cubicBezTo>
                  <a:pt x="-5579" y="48025"/>
                  <a:pt x="31787" y="-3458"/>
                  <a:pt x="96908" y="0"/>
                </a:cubicBezTo>
                <a:cubicBezTo>
                  <a:pt x="334786" y="-42767"/>
                  <a:pt x="368748" y="49296"/>
                  <a:pt x="606696" y="0"/>
                </a:cubicBezTo>
                <a:cubicBezTo>
                  <a:pt x="844644" y="-49296"/>
                  <a:pt x="1040957" y="44607"/>
                  <a:pt x="1158967" y="0"/>
                </a:cubicBezTo>
                <a:cubicBezTo>
                  <a:pt x="1214093" y="-334"/>
                  <a:pt x="1255314" y="58581"/>
                  <a:pt x="1255875" y="96908"/>
                </a:cubicBezTo>
                <a:cubicBezTo>
                  <a:pt x="1282317" y="227973"/>
                  <a:pt x="1243925" y="402703"/>
                  <a:pt x="1255875" y="484531"/>
                </a:cubicBezTo>
                <a:cubicBezTo>
                  <a:pt x="1261128" y="539025"/>
                  <a:pt x="1214700" y="589310"/>
                  <a:pt x="1158967" y="581439"/>
                </a:cubicBezTo>
                <a:cubicBezTo>
                  <a:pt x="913382" y="603586"/>
                  <a:pt x="746452" y="540976"/>
                  <a:pt x="627938" y="581439"/>
                </a:cubicBezTo>
                <a:cubicBezTo>
                  <a:pt x="509424" y="621902"/>
                  <a:pt x="224472" y="572841"/>
                  <a:pt x="96908" y="581439"/>
                </a:cubicBezTo>
                <a:cubicBezTo>
                  <a:pt x="54070" y="571452"/>
                  <a:pt x="-14013" y="544804"/>
                  <a:pt x="0" y="484531"/>
                </a:cubicBezTo>
                <a:cubicBezTo>
                  <a:pt x="-35843" y="312304"/>
                  <a:pt x="18416" y="209200"/>
                  <a:pt x="0" y="96908"/>
                </a:cubicBezTo>
                <a:close/>
              </a:path>
            </a:pathLst>
          </a:custGeom>
          <a:solidFill>
            <a:schemeClr val="bg1">
              <a:lumMod val="75000"/>
            </a:schemeClr>
          </a:solidFill>
          <a:ln w="28575">
            <a:solidFill>
              <a:schemeClr val="tx1"/>
            </a:solidFill>
            <a:prstDash val="dashDot"/>
            <a:extLst>
              <a:ext uri="{C807C97D-BFC1-408E-A445-0C87EB9F89A2}">
                <ask:lineSketchStyleProps xmlns:ask="http://schemas.microsoft.com/office/drawing/2018/sketchyshapes" sd="280800326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ctr"/>
          <a:lstStyle/>
          <a:p>
            <a:pPr algn="ctr">
              <a:lnSpc>
                <a:spcPct val="110000"/>
              </a:lnSpc>
              <a:spcBef>
                <a:spcPts val="75"/>
              </a:spcBef>
              <a:spcAft>
                <a:spcPts val="75"/>
              </a:spcAft>
            </a:pPr>
            <a:r>
              <a:rPr lang="en-US" sz="894" b="1" dirty="0">
                <a:solidFill>
                  <a:schemeClr val="tx1"/>
                </a:solidFill>
              </a:rPr>
              <a:t>Future Demand</a:t>
            </a:r>
            <a:endParaRPr lang="en-GB" sz="894" b="1" dirty="0">
              <a:solidFill>
                <a:schemeClr val="tx1"/>
              </a:solidFill>
            </a:endParaRPr>
          </a:p>
        </p:txBody>
      </p:sp>
      <p:cxnSp>
        <p:nvCxnSpPr>
          <p:cNvPr id="3" name="Connector: Elbow 2">
            <a:extLst>
              <a:ext uri="{FF2B5EF4-FFF2-40B4-BE49-F238E27FC236}">
                <a16:creationId xmlns:a16="http://schemas.microsoft.com/office/drawing/2014/main" id="{B9F31491-39CD-4FB4-8FDA-AF9A5721EF17}"/>
              </a:ext>
            </a:extLst>
          </p:cNvPr>
          <p:cNvCxnSpPr>
            <a:cxnSpLocks/>
            <a:stCxn id="32" idx="2"/>
          </p:cNvCxnSpPr>
          <p:nvPr/>
        </p:nvCxnSpPr>
        <p:spPr>
          <a:xfrm rot="16200000" flipH="1">
            <a:off x="1878957" y="1863440"/>
            <a:ext cx="337318" cy="826154"/>
          </a:xfrm>
          <a:prstGeom prst="bentConnector2">
            <a:avLst/>
          </a:prstGeom>
          <a:ln w="28575" cap="rnd">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10">
            <a:extLst>
              <a:ext uri="{FF2B5EF4-FFF2-40B4-BE49-F238E27FC236}">
                <a16:creationId xmlns:a16="http://schemas.microsoft.com/office/drawing/2014/main" id="{594703F8-38A8-459E-9F12-29711260808D}"/>
              </a:ext>
            </a:extLst>
          </p:cNvPr>
          <p:cNvSpPr/>
          <p:nvPr/>
        </p:nvSpPr>
        <p:spPr>
          <a:xfrm>
            <a:off x="1006601" y="2805503"/>
            <a:ext cx="1255875" cy="581439"/>
          </a:xfrm>
          <a:custGeom>
            <a:avLst/>
            <a:gdLst>
              <a:gd name="connsiteX0" fmla="*/ 0 w 1255875"/>
              <a:gd name="connsiteY0" fmla="*/ 96908 h 581439"/>
              <a:gd name="connsiteX1" fmla="*/ 96908 w 1255875"/>
              <a:gd name="connsiteY1" fmla="*/ 0 h 581439"/>
              <a:gd name="connsiteX2" fmla="*/ 627938 w 1255875"/>
              <a:gd name="connsiteY2" fmla="*/ 0 h 581439"/>
              <a:gd name="connsiteX3" fmla="*/ 1158967 w 1255875"/>
              <a:gd name="connsiteY3" fmla="*/ 0 h 581439"/>
              <a:gd name="connsiteX4" fmla="*/ 1255875 w 1255875"/>
              <a:gd name="connsiteY4" fmla="*/ 96908 h 581439"/>
              <a:gd name="connsiteX5" fmla="*/ 1255875 w 1255875"/>
              <a:gd name="connsiteY5" fmla="*/ 484531 h 581439"/>
              <a:gd name="connsiteX6" fmla="*/ 1158967 w 1255875"/>
              <a:gd name="connsiteY6" fmla="*/ 581439 h 581439"/>
              <a:gd name="connsiteX7" fmla="*/ 617317 w 1255875"/>
              <a:gd name="connsiteY7" fmla="*/ 581439 h 581439"/>
              <a:gd name="connsiteX8" fmla="*/ 96908 w 1255875"/>
              <a:gd name="connsiteY8" fmla="*/ 581439 h 581439"/>
              <a:gd name="connsiteX9" fmla="*/ 0 w 1255875"/>
              <a:gd name="connsiteY9" fmla="*/ 484531 h 581439"/>
              <a:gd name="connsiteX10" fmla="*/ 0 w 1255875"/>
              <a:gd name="connsiteY10" fmla="*/ 96908 h 58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5875" h="581439" fill="none" extrusionOk="0">
                <a:moveTo>
                  <a:pt x="0" y="96908"/>
                </a:moveTo>
                <a:cubicBezTo>
                  <a:pt x="-3834" y="37303"/>
                  <a:pt x="34230" y="-260"/>
                  <a:pt x="96908" y="0"/>
                </a:cubicBezTo>
                <a:cubicBezTo>
                  <a:pt x="207362" y="-60595"/>
                  <a:pt x="424136" y="36624"/>
                  <a:pt x="627938" y="0"/>
                </a:cubicBezTo>
                <a:cubicBezTo>
                  <a:pt x="831740" y="-36624"/>
                  <a:pt x="993787" y="55023"/>
                  <a:pt x="1158967" y="0"/>
                </a:cubicBezTo>
                <a:cubicBezTo>
                  <a:pt x="1213721" y="2941"/>
                  <a:pt x="1267897" y="39151"/>
                  <a:pt x="1255875" y="96908"/>
                </a:cubicBezTo>
                <a:cubicBezTo>
                  <a:pt x="1270315" y="211067"/>
                  <a:pt x="1241577" y="358065"/>
                  <a:pt x="1255875" y="484531"/>
                </a:cubicBezTo>
                <a:cubicBezTo>
                  <a:pt x="1258918" y="540121"/>
                  <a:pt x="1216373" y="573585"/>
                  <a:pt x="1158967" y="581439"/>
                </a:cubicBezTo>
                <a:cubicBezTo>
                  <a:pt x="1013819" y="587659"/>
                  <a:pt x="784565" y="568397"/>
                  <a:pt x="617317" y="581439"/>
                </a:cubicBezTo>
                <a:cubicBezTo>
                  <a:pt x="450069" y="594481"/>
                  <a:pt x="356876" y="537079"/>
                  <a:pt x="96908" y="581439"/>
                </a:cubicBezTo>
                <a:cubicBezTo>
                  <a:pt x="41268" y="593751"/>
                  <a:pt x="-4627" y="542159"/>
                  <a:pt x="0" y="484531"/>
                </a:cubicBezTo>
                <a:cubicBezTo>
                  <a:pt x="-18383" y="392653"/>
                  <a:pt x="14646" y="211722"/>
                  <a:pt x="0" y="96908"/>
                </a:cubicBezTo>
                <a:close/>
              </a:path>
              <a:path w="1255875" h="581439" stroke="0" extrusionOk="0">
                <a:moveTo>
                  <a:pt x="0" y="96908"/>
                </a:moveTo>
                <a:cubicBezTo>
                  <a:pt x="-5579" y="48025"/>
                  <a:pt x="31787" y="-3458"/>
                  <a:pt x="96908" y="0"/>
                </a:cubicBezTo>
                <a:cubicBezTo>
                  <a:pt x="334786" y="-42767"/>
                  <a:pt x="368748" y="49296"/>
                  <a:pt x="606696" y="0"/>
                </a:cubicBezTo>
                <a:cubicBezTo>
                  <a:pt x="844644" y="-49296"/>
                  <a:pt x="1040957" y="44607"/>
                  <a:pt x="1158967" y="0"/>
                </a:cubicBezTo>
                <a:cubicBezTo>
                  <a:pt x="1214093" y="-334"/>
                  <a:pt x="1255314" y="58581"/>
                  <a:pt x="1255875" y="96908"/>
                </a:cubicBezTo>
                <a:cubicBezTo>
                  <a:pt x="1282317" y="227973"/>
                  <a:pt x="1243925" y="402703"/>
                  <a:pt x="1255875" y="484531"/>
                </a:cubicBezTo>
                <a:cubicBezTo>
                  <a:pt x="1261128" y="539025"/>
                  <a:pt x="1214700" y="589310"/>
                  <a:pt x="1158967" y="581439"/>
                </a:cubicBezTo>
                <a:cubicBezTo>
                  <a:pt x="913382" y="603586"/>
                  <a:pt x="746452" y="540976"/>
                  <a:pt x="627938" y="581439"/>
                </a:cubicBezTo>
                <a:cubicBezTo>
                  <a:pt x="509424" y="621902"/>
                  <a:pt x="224472" y="572841"/>
                  <a:pt x="96908" y="581439"/>
                </a:cubicBezTo>
                <a:cubicBezTo>
                  <a:pt x="54070" y="571452"/>
                  <a:pt x="-14013" y="544804"/>
                  <a:pt x="0" y="484531"/>
                </a:cubicBezTo>
                <a:cubicBezTo>
                  <a:pt x="-35843" y="312304"/>
                  <a:pt x="18416" y="209200"/>
                  <a:pt x="0" y="96908"/>
                </a:cubicBezTo>
                <a:close/>
              </a:path>
            </a:pathLst>
          </a:custGeom>
          <a:solidFill>
            <a:schemeClr val="bg1">
              <a:lumMod val="75000"/>
            </a:schemeClr>
          </a:solidFill>
          <a:ln w="28575">
            <a:solidFill>
              <a:schemeClr val="tx1"/>
            </a:solidFill>
            <a:prstDash val="dashDot"/>
            <a:extLst>
              <a:ext uri="{C807C97D-BFC1-408E-A445-0C87EB9F89A2}">
                <ask:lineSketchStyleProps xmlns:ask="http://schemas.microsoft.com/office/drawing/2018/sketchyshapes" sd="280800326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ctr"/>
          <a:lstStyle/>
          <a:p>
            <a:pPr algn="ctr">
              <a:lnSpc>
                <a:spcPct val="110000"/>
              </a:lnSpc>
              <a:spcBef>
                <a:spcPts val="75"/>
              </a:spcBef>
              <a:spcAft>
                <a:spcPts val="75"/>
              </a:spcAft>
            </a:pPr>
            <a:r>
              <a:rPr lang="en-US" sz="894" b="1" dirty="0">
                <a:solidFill>
                  <a:schemeClr val="tx1"/>
                </a:solidFill>
              </a:rPr>
              <a:t>Current Resource View</a:t>
            </a:r>
            <a:endParaRPr lang="en-GB" sz="894" b="1" dirty="0">
              <a:solidFill>
                <a:schemeClr val="tx1"/>
              </a:solidFill>
            </a:endParaRPr>
          </a:p>
        </p:txBody>
      </p:sp>
      <p:cxnSp>
        <p:nvCxnSpPr>
          <p:cNvPr id="34" name="Connector: Elbow 33">
            <a:extLst>
              <a:ext uri="{FF2B5EF4-FFF2-40B4-BE49-F238E27FC236}">
                <a16:creationId xmlns:a16="http://schemas.microsoft.com/office/drawing/2014/main" id="{7D74533D-431E-4428-B284-2B5BACF4EE63}"/>
              </a:ext>
            </a:extLst>
          </p:cNvPr>
          <p:cNvCxnSpPr>
            <a:cxnSpLocks/>
            <a:stCxn id="33" idx="0"/>
            <a:endCxn id="12" idx="1"/>
          </p:cNvCxnSpPr>
          <p:nvPr/>
        </p:nvCxnSpPr>
        <p:spPr>
          <a:xfrm rot="5400000" flipH="1" flipV="1">
            <a:off x="1867453" y="2212263"/>
            <a:ext cx="360326" cy="826154"/>
          </a:xfrm>
          <a:prstGeom prst="bentConnector2">
            <a:avLst/>
          </a:prstGeom>
          <a:ln w="28575" cap="rnd">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39" name="Rounded Rectangle 10">
            <a:extLst>
              <a:ext uri="{FF2B5EF4-FFF2-40B4-BE49-F238E27FC236}">
                <a16:creationId xmlns:a16="http://schemas.microsoft.com/office/drawing/2014/main" id="{EB2360FD-8615-482B-A4C9-EDCA363711E3}"/>
              </a:ext>
            </a:extLst>
          </p:cNvPr>
          <p:cNvSpPr/>
          <p:nvPr/>
        </p:nvSpPr>
        <p:spPr>
          <a:xfrm>
            <a:off x="7035255" y="2056153"/>
            <a:ext cx="1255875" cy="581439"/>
          </a:xfrm>
          <a:custGeom>
            <a:avLst/>
            <a:gdLst>
              <a:gd name="connsiteX0" fmla="*/ 0 w 1255875"/>
              <a:gd name="connsiteY0" fmla="*/ 96908 h 581439"/>
              <a:gd name="connsiteX1" fmla="*/ 96908 w 1255875"/>
              <a:gd name="connsiteY1" fmla="*/ 0 h 581439"/>
              <a:gd name="connsiteX2" fmla="*/ 627938 w 1255875"/>
              <a:gd name="connsiteY2" fmla="*/ 0 h 581439"/>
              <a:gd name="connsiteX3" fmla="*/ 1158967 w 1255875"/>
              <a:gd name="connsiteY3" fmla="*/ 0 h 581439"/>
              <a:gd name="connsiteX4" fmla="*/ 1255875 w 1255875"/>
              <a:gd name="connsiteY4" fmla="*/ 96908 h 581439"/>
              <a:gd name="connsiteX5" fmla="*/ 1255875 w 1255875"/>
              <a:gd name="connsiteY5" fmla="*/ 484531 h 581439"/>
              <a:gd name="connsiteX6" fmla="*/ 1158967 w 1255875"/>
              <a:gd name="connsiteY6" fmla="*/ 581439 h 581439"/>
              <a:gd name="connsiteX7" fmla="*/ 617317 w 1255875"/>
              <a:gd name="connsiteY7" fmla="*/ 581439 h 581439"/>
              <a:gd name="connsiteX8" fmla="*/ 96908 w 1255875"/>
              <a:gd name="connsiteY8" fmla="*/ 581439 h 581439"/>
              <a:gd name="connsiteX9" fmla="*/ 0 w 1255875"/>
              <a:gd name="connsiteY9" fmla="*/ 484531 h 581439"/>
              <a:gd name="connsiteX10" fmla="*/ 0 w 1255875"/>
              <a:gd name="connsiteY10" fmla="*/ 96908 h 58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5875" h="581439" fill="none" extrusionOk="0">
                <a:moveTo>
                  <a:pt x="0" y="96908"/>
                </a:moveTo>
                <a:cubicBezTo>
                  <a:pt x="-3834" y="37303"/>
                  <a:pt x="34230" y="-260"/>
                  <a:pt x="96908" y="0"/>
                </a:cubicBezTo>
                <a:cubicBezTo>
                  <a:pt x="207362" y="-60595"/>
                  <a:pt x="424136" y="36624"/>
                  <a:pt x="627938" y="0"/>
                </a:cubicBezTo>
                <a:cubicBezTo>
                  <a:pt x="831740" y="-36624"/>
                  <a:pt x="993787" y="55023"/>
                  <a:pt x="1158967" y="0"/>
                </a:cubicBezTo>
                <a:cubicBezTo>
                  <a:pt x="1213721" y="2941"/>
                  <a:pt x="1267897" y="39151"/>
                  <a:pt x="1255875" y="96908"/>
                </a:cubicBezTo>
                <a:cubicBezTo>
                  <a:pt x="1270315" y="211067"/>
                  <a:pt x="1241577" y="358065"/>
                  <a:pt x="1255875" y="484531"/>
                </a:cubicBezTo>
                <a:cubicBezTo>
                  <a:pt x="1258918" y="540121"/>
                  <a:pt x="1216373" y="573585"/>
                  <a:pt x="1158967" y="581439"/>
                </a:cubicBezTo>
                <a:cubicBezTo>
                  <a:pt x="1013819" y="587659"/>
                  <a:pt x="784565" y="568397"/>
                  <a:pt x="617317" y="581439"/>
                </a:cubicBezTo>
                <a:cubicBezTo>
                  <a:pt x="450069" y="594481"/>
                  <a:pt x="356876" y="537079"/>
                  <a:pt x="96908" y="581439"/>
                </a:cubicBezTo>
                <a:cubicBezTo>
                  <a:pt x="41268" y="593751"/>
                  <a:pt x="-4627" y="542159"/>
                  <a:pt x="0" y="484531"/>
                </a:cubicBezTo>
                <a:cubicBezTo>
                  <a:pt x="-18383" y="392653"/>
                  <a:pt x="14646" y="211722"/>
                  <a:pt x="0" y="96908"/>
                </a:cubicBezTo>
                <a:close/>
              </a:path>
              <a:path w="1255875" h="581439" stroke="0" extrusionOk="0">
                <a:moveTo>
                  <a:pt x="0" y="96908"/>
                </a:moveTo>
                <a:cubicBezTo>
                  <a:pt x="-5579" y="48025"/>
                  <a:pt x="31787" y="-3458"/>
                  <a:pt x="96908" y="0"/>
                </a:cubicBezTo>
                <a:cubicBezTo>
                  <a:pt x="334786" y="-42767"/>
                  <a:pt x="368748" y="49296"/>
                  <a:pt x="606696" y="0"/>
                </a:cubicBezTo>
                <a:cubicBezTo>
                  <a:pt x="844644" y="-49296"/>
                  <a:pt x="1040957" y="44607"/>
                  <a:pt x="1158967" y="0"/>
                </a:cubicBezTo>
                <a:cubicBezTo>
                  <a:pt x="1214093" y="-334"/>
                  <a:pt x="1255314" y="58581"/>
                  <a:pt x="1255875" y="96908"/>
                </a:cubicBezTo>
                <a:cubicBezTo>
                  <a:pt x="1282317" y="227973"/>
                  <a:pt x="1243925" y="402703"/>
                  <a:pt x="1255875" y="484531"/>
                </a:cubicBezTo>
                <a:cubicBezTo>
                  <a:pt x="1261128" y="539025"/>
                  <a:pt x="1214700" y="589310"/>
                  <a:pt x="1158967" y="581439"/>
                </a:cubicBezTo>
                <a:cubicBezTo>
                  <a:pt x="913382" y="603586"/>
                  <a:pt x="746452" y="540976"/>
                  <a:pt x="627938" y="581439"/>
                </a:cubicBezTo>
                <a:cubicBezTo>
                  <a:pt x="509424" y="621902"/>
                  <a:pt x="224472" y="572841"/>
                  <a:pt x="96908" y="581439"/>
                </a:cubicBezTo>
                <a:cubicBezTo>
                  <a:pt x="54070" y="571452"/>
                  <a:pt x="-14013" y="544804"/>
                  <a:pt x="0" y="484531"/>
                </a:cubicBezTo>
                <a:cubicBezTo>
                  <a:pt x="-35843" y="312304"/>
                  <a:pt x="18416" y="209200"/>
                  <a:pt x="0" y="96908"/>
                </a:cubicBezTo>
                <a:close/>
              </a:path>
            </a:pathLst>
          </a:custGeom>
          <a:solidFill>
            <a:srgbClr val="FFFF00"/>
          </a:solidFill>
          <a:ln w="28575">
            <a:solidFill>
              <a:schemeClr val="tx1"/>
            </a:solidFill>
            <a:prstDash val="solid"/>
            <a:extLst>
              <a:ext uri="{C807C97D-BFC1-408E-A445-0C87EB9F89A2}">
                <ask:lineSketchStyleProps xmlns:ask="http://schemas.microsoft.com/office/drawing/2018/sketchyshapes" sd="280800326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ctr"/>
          <a:lstStyle/>
          <a:p>
            <a:pPr algn="ctr">
              <a:lnSpc>
                <a:spcPct val="110000"/>
              </a:lnSpc>
              <a:spcBef>
                <a:spcPts val="75"/>
              </a:spcBef>
              <a:spcAft>
                <a:spcPts val="75"/>
              </a:spcAft>
            </a:pPr>
            <a:r>
              <a:rPr lang="en-US" sz="894" b="1" dirty="0">
                <a:solidFill>
                  <a:schemeClr val="tx1"/>
                </a:solidFill>
              </a:rPr>
              <a:t>Short-term customer orders</a:t>
            </a:r>
            <a:endParaRPr lang="en-GB" sz="894" b="1" dirty="0">
              <a:solidFill>
                <a:schemeClr val="tx1"/>
              </a:solidFill>
            </a:endParaRPr>
          </a:p>
        </p:txBody>
      </p:sp>
      <p:cxnSp>
        <p:nvCxnSpPr>
          <p:cNvPr id="40" name="Elbow Connector 21">
            <a:extLst>
              <a:ext uri="{FF2B5EF4-FFF2-40B4-BE49-F238E27FC236}">
                <a16:creationId xmlns:a16="http://schemas.microsoft.com/office/drawing/2014/main" id="{90E97CDE-2B4E-43B1-802B-8A922593C5DC}"/>
              </a:ext>
            </a:extLst>
          </p:cNvPr>
          <p:cNvCxnSpPr>
            <a:cxnSpLocks/>
            <a:stCxn id="14" idx="0"/>
            <a:endCxn id="11" idx="0"/>
          </p:cNvCxnSpPr>
          <p:nvPr/>
        </p:nvCxnSpPr>
        <p:spPr>
          <a:xfrm rot="16200000" flipV="1">
            <a:off x="6758899" y="965628"/>
            <a:ext cx="434812" cy="4200766"/>
          </a:xfrm>
          <a:prstGeom prst="bentConnector3">
            <a:avLst>
              <a:gd name="adj1" fmla="val 352251"/>
            </a:avLst>
          </a:prstGeom>
          <a:ln w="15875"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21">
            <a:extLst>
              <a:ext uri="{FF2B5EF4-FFF2-40B4-BE49-F238E27FC236}">
                <a16:creationId xmlns:a16="http://schemas.microsoft.com/office/drawing/2014/main" id="{B2B87ED5-1424-4244-BACD-13274B98AF39}"/>
              </a:ext>
            </a:extLst>
          </p:cNvPr>
          <p:cNvCxnSpPr>
            <a:cxnSpLocks/>
            <a:stCxn id="14" idx="0"/>
            <a:endCxn id="12" idx="0"/>
          </p:cNvCxnSpPr>
          <p:nvPr/>
        </p:nvCxnSpPr>
        <p:spPr>
          <a:xfrm rot="16200000" flipV="1">
            <a:off x="5518180" y="-275092"/>
            <a:ext cx="1128960" cy="5988057"/>
          </a:xfrm>
          <a:prstGeom prst="bentConnector3">
            <a:avLst>
              <a:gd name="adj1" fmla="val 136612"/>
            </a:avLst>
          </a:prstGeom>
          <a:ln w="15875"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21">
            <a:extLst>
              <a:ext uri="{FF2B5EF4-FFF2-40B4-BE49-F238E27FC236}">
                <a16:creationId xmlns:a16="http://schemas.microsoft.com/office/drawing/2014/main" id="{B1AAC882-96E8-490F-8778-A40ACBEE89B3}"/>
              </a:ext>
            </a:extLst>
          </p:cNvPr>
          <p:cNvCxnSpPr>
            <a:cxnSpLocks/>
            <a:stCxn id="14" idx="0"/>
            <a:endCxn id="10" idx="0"/>
          </p:cNvCxnSpPr>
          <p:nvPr/>
        </p:nvCxnSpPr>
        <p:spPr>
          <a:xfrm rot="16200000" flipV="1">
            <a:off x="7851570" y="2058298"/>
            <a:ext cx="12408" cy="2437829"/>
          </a:xfrm>
          <a:prstGeom prst="bentConnector3">
            <a:avLst>
              <a:gd name="adj1" fmla="val 12438225"/>
            </a:avLst>
          </a:prstGeom>
          <a:ln w="15875"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23319BBB-B848-4750-A8B1-0F89E2B8445E}"/>
              </a:ext>
            </a:extLst>
          </p:cNvPr>
          <p:cNvCxnSpPr>
            <a:stCxn id="39" idx="2"/>
          </p:cNvCxnSpPr>
          <p:nvPr/>
        </p:nvCxnSpPr>
        <p:spPr>
          <a:xfrm flipH="1">
            <a:off x="6638858" y="2637592"/>
            <a:ext cx="1024335" cy="604551"/>
          </a:xfrm>
          <a:prstGeom prst="straightConnector1">
            <a:avLst/>
          </a:prstGeom>
          <a:ln w="15875"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5" name="Rounded Rectangle 10">
            <a:extLst>
              <a:ext uri="{FF2B5EF4-FFF2-40B4-BE49-F238E27FC236}">
                <a16:creationId xmlns:a16="http://schemas.microsoft.com/office/drawing/2014/main" id="{13DB7BBC-84F0-481B-B300-098A7CA10F61}"/>
              </a:ext>
            </a:extLst>
          </p:cNvPr>
          <p:cNvSpPr/>
          <p:nvPr/>
        </p:nvSpPr>
        <p:spPr>
          <a:xfrm>
            <a:off x="7035255" y="4084328"/>
            <a:ext cx="1255875" cy="581439"/>
          </a:xfrm>
          <a:custGeom>
            <a:avLst/>
            <a:gdLst>
              <a:gd name="connsiteX0" fmla="*/ 0 w 1255875"/>
              <a:gd name="connsiteY0" fmla="*/ 96908 h 581439"/>
              <a:gd name="connsiteX1" fmla="*/ 96908 w 1255875"/>
              <a:gd name="connsiteY1" fmla="*/ 0 h 581439"/>
              <a:gd name="connsiteX2" fmla="*/ 627938 w 1255875"/>
              <a:gd name="connsiteY2" fmla="*/ 0 h 581439"/>
              <a:gd name="connsiteX3" fmla="*/ 1158967 w 1255875"/>
              <a:gd name="connsiteY3" fmla="*/ 0 h 581439"/>
              <a:gd name="connsiteX4" fmla="*/ 1255875 w 1255875"/>
              <a:gd name="connsiteY4" fmla="*/ 96908 h 581439"/>
              <a:gd name="connsiteX5" fmla="*/ 1255875 w 1255875"/>
              <a:gd name="connsiteY5" fmla="*/ 484531 h 581439"/>
              <a:gd name="connsiteX6" fmla="*/ 1158967 w 1255875"/>
              <a:gd name="connsiteY6" fmla="*/ 581439 h 581439"/>
              <a:gd name="connsiteX7" fmla="*/ 617317 w 1255875"/>
              <a:gd name="connsiteY7" fmla="*/ 581439 h 581439"/>
              <a:gd name="connsiteX8" fmla="*/ 96908 w 1255875"/>
              <a:gd name="connsiteY8" fmla="*/ 581439 h 581439"/>
              <a:gd name="connsiteX9" fmla="*/ 0 w 1255875"/>
              <a:gd name="connsiteY9" fmla="*/ 484531 h 581439"/>
              <a:gd name="connsiteX10" fmla="*/ 0 w 1255875"/>
              <a:gd name="connsiteY10" fmla="*/ 96908 h 58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5875" h="581439" fill="none" extrusionOk="0">
                <a:moveTo>
                  <a:pt x="0" y="96908"/>
                </a:moveTo>
                <a:cubicBezTo>
                  <a:pt x="-3834" y="37303"/>
                  <a:pt x="34230" y="-260"/>
                  <a:pt x="96908" y="0"/>
                </a:cubicBezTo>
                <a:cubicBezTo>
                  <a:pt x="207362" y="-60595"/>
                  <a:pt x="424136" y="36624"/>
                  <a:pt x="627938" y="0"/>
                </a:cubicBezTo>
                <a:cubicBezTo>
                  <a:pt x="831740" y="-36624"/>
                  <a:pt x="993787" y="55023"/>
                  <a:pt x="1158967" y="0"/>
                </a:cubicBezTo>
                <a:cubicBezTo>
                  <a:pt x="1213721" y="2941"/>
                  <a:pt x="1267897" y="39151"/>
                  <a:pt x="1255875" y="96908"/>
                </a:cubicBezTo>
                <a:cubicBezTo>
                  <a:pt x="1270315" y="211067"/>
                  <a:pt x="1241577" y="358065"/>
                  <a:pt x="1255875" y="484531"/>
                </a:cubicBezTo>
                <a:cubicBezTo>
                  <a:pt x="1258918" y="540121"/>
                  <a:pt x="1216373" y="573585"/>
                  <a:pt x="1158967" y="581439"/>
                </a:cubicBezTo>
                <a:cubicBezTo>
                  <a:pt x="1013819" y="587659"/>
                  <a:pt x="784565" y="568397"/>
                  <a:pt x="617317" y="581439"/>
                </a:cubicBezTo>
                <a:cubicBezTo>
                  <a:pt x="450069" y="594481"/>
                  <a:pt x="356876" y="537079"/>
                  <a:pt x="96908" y="581439"/>
                </a:cubicBezTo>
                <a:cubicBezTo>
                  <a:pt x="41268" y="593751"/>
                  <a:pt x="-4627" y="542159"/>
                  <a:pt x="0" y="484531"/>
                </a:cubicBezTo>
                <a:cubicBezTo>
                  <a:pt x="-18383" y="392653"/>
                  <a:pt x="14646" y="211722"/>
                  <a:pt x="0" y="96908"/>
                </a:cubicBezTo>
                <a:close/>
              </a:path>
              <a:path w="1255875" h="581439" stroke="0" extrusionOk="0">
                <a:moveTo>
                  <a:pt x="0" y="96908"/>
                </a:moveTo>
                <a:cubicBezTo>
                  <a:pt x="-5579" y="48025"/>
                  <a:pt x="31787" y="-3458"/>
                  <a:pt x="96908" y="0"/>
                </a:cubicBezTo>
                <a:cubicBezTo>
                  <a:pt x="334786" y="-42767"/>
                  <a:pt x="368748" y="49296"/>
                  <a:pt x="606696" y="0"/>
                </a:cubicBezTo>
                <a:cubicBezTo>
                  <a:pt x="844644" y="-49296"/>
                  <a:pt x="1040957" y="44607"/>
                  <a:pt x="1158967" y="0"/>
                </a:cubicBezTo>
                <a:cubicBezTo>
                  <a:pt x="1214093" y="-334"/>
                  <a:pt x="1255314" y="58581"/>
                  <a:pt x="1255875" y="96908"/>
                </a:cubicBezTo>
                <a:cubicBezTo>
                  <a:pt x="1282317" y="227973"/>
                  <a:pt x="1243925" y="402703"/>
                  <a:pt x="1255875" y="484531"/>
                </a:cubicBezTo>
                <a:cubicBezTo>
                  <a:pt x="1261128" y="539025"/>
                  <a:pt x="1214700" y="589310"/>
                  <a:pt x="1158967" y="581439"/>
                </a:cubicBezTo>
                <a:cubicBezTo>
                  <a:pt x="913382" y="603586"/>
                  <a:pt x="746452" y="540976"/>
                  <a:pt x="627938" y="581439"/>
                </a:cubicBezTo>
                <a:cubicBezTo>
                  <a:pt x="509424" y="621902"/>
                  <a:pt x="224472" y="572841"/>
                  <a:pt x="96908" y="581439"/>
                </a:cubicBezTo>
                <a:cubicBezTo>
                  <a:pt x="54070" y="571452"/>
                  <a:pt x="-14013" y="544804"/>
                  <a:pt x="0" y="484531"/>
                </a:cubicBezTo>
                <a:cubicBezTo>
                  <a:pt x="-35843" y="312304"/>
                  <a:pt x="18416" y="209200"/>
                  <a:pt x="0" y="96908"/>
                </a:cubicBezTo>
                <a:close/>
              </a:path>
            </a:pathLst>
          </a:custGeom>
          <a:solidFill>
            <a:srgbClr val="FFFF00"/>
          </a:solidFill>
          <a:ln w="28575">
            <a:solidFill>
              <a:schemeClr val="tx1"/>
            </a:solidFill>
            <a:prstDash val="solid"/>
            <a:extLst>
              <a:ext uri="{C807C97D-BFC1-408E-A445-0C87EB9F89A2}">
                <ask:lineSketchStyleProps xmlns:ask="http://schemas.microsoft.com/office/drawing/2018/sketchyshapes" sd="280800326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ctr"/>
          <a:lstStyle/>
          <a:p>
            <a:pPr algn="ctr">
              <a:lnSpc>
                <a:spcPct val="110000"/>
              </a:lnSpc>
              <a:spcBef>
                <a:spcPts val="75"/>
              </a:spcBef>
              <a:spcAft>
                <a:spcPts val="75"/>
              </a:spcAft>
            </a:pPr>
            <a:r>
              <a:rPr lang="en-US" sz="894" b="1" dirty="0">
                <a:solidFill>
                  <a:schemeClr val="tx1"/>
                </a:solidFill>
              </a:rPr>
              <a:t>Current Available Resources</a:t>
            </a:r>
            <a:endParaRPr lang="en-GB" sz="894" b="1" dirty="0">
              <a:solidFill>
                <a:schemeClr val="tx1"/>
              </a:solidFill>
            </a:endParaRPr>
          </a:p>
        </p:txBody>
      </p:sp>
      <p:cxnSp>
        <p:nvCxnSpPr>
          <p:cNvPr id="56" name="Straight Arrow Connector 55">
            <a:extLst>
              <a:ext uri="{FF2B5EF4-FFF2-40B4-BE49-F238E27FC236}">
                <a16:creationId xmlns:a16="http://schemas.microsoft.com/office/drawing/2014/main" id="{C079FE32-2D05-4374-86E3-6E02902C79F2}"/>
              </a:ext>
            </a:extLst>
          </p:cNvPr>
          <p:cNvCxnSpPr>
            <a:cxnSpLocks/>
            <a:stCxn id="55" idx="1"/>
            <a:endCxn id="10" idx="2"/>
          </p:cNvCxnSpPr>
          <p:nvPr/>
        </p:nvCxnSpPr>
        <p:spPr>
          <a:xfrm flipH="1" flipV="1">
            <a:off x="6638859" y="3852448"/>
            <a:ext cx="396396" cy="522600"/>
          </a:xfrm>
          <a:prstGeom prst="straightConnector1">
            <a:avLst/>
          </a:prstGeom>
          <a:ln w="15875"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862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DCEE2AD-D302-4193-942D-411BD822A4AC}"/>
              </a:ext>
            </a:extLst>
          </p:cNvPr>
          <p:cNvSpPr/>
          <p:nvPr/>
        </p:nvSpPr>
        <p:spPr>
          <a:xfrm>
            <a:off x="133626" y="4722623"/>
            <a:ext cx="11961092" cy="1558910"/>
          </a:xfrm>
          <a:prstGeom prst="rect">
            <a:avLst/>
          </a:prstGeom>
          <a:solidFill>
            <a:schemeClr val="accent6">
              <a:lumMod val="75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ZA" sz="923" dirty="0">
              <a:solidFill>
                <a:schemeClr val="tx1"/>
              </a:solidFill>
            </a:endParaRPr>
          </a:p>
        </p:txBody>
      </p:sp>
      <p:sp>
        <p:nvSpPr>
          <p:cNvPr id="50" name="Rectangle 49">
            <a:extLst>
              <a:ext uri="{FF2B5EF4-FFF2-40B4-BE49-F238E27FC236}">
                <a16:creationId xmlns:a16="http://schemas.microsoft.com/office/drawing/2014/main" id="{D8B12A60-22AD-4FB7-A918-A422F31910B9}"/>
              </a:ext>
            </a:extLst>
          </p:cNvPr>
          <p:cNvSpPr/>
          <p:nvPr/>
        </p:nvSpPr>
        <p:spPr>
          <a:xfrm>
            <a:off x="110835" y="3067750"/>
            <a:ext cx="11983882" cy="1435084"/>
          </a:xfrm>
          <a:prstGeom prst="rect">
            <a:avLst/>
          </a:prstGeom>
          <a:solidFill>
            <a:srgbClr val="FFFF00"/>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ZA" sz="923" dirty="0">
              <a:solidFill>
                <a:schemeClr val="tx1"/>
              </a:solidFill>
            </a:endParaRPr>
          </a:p>
        </p:txBody>
      </p:sp>
      <p:sp>
        <p:nvSpPr>
          <p:cNvPr id="2" name="Title 1">
            <a:extLst>
              <a:ext uri="{FF2B5EF4-FFF2-40B4-BE49-F238E27FC236}">
                <a16:creationId xmlns:a16="http://schemas.microsoft.com/office/drawing/2014/main" id="{A52A857C-F7AD-4C60-BD89-60AC8347A872}"/>
              </a:ext>
            </a:extLst>
          </p:cNvPr>
          <p:cNvSpPr>
            <a:spLocks noGrp="1"/>
          </p:cNvSpPr>
          <p:nvPr>
            <p:ph type="title"/>
          </p:nvPr>
        </p:nvSpPr>
        <p:spPr>
          <a:xfrm>
            <a:off x="578999" y="342318"/>
            <a:ext cx="10457775" cy="720105"/>
          </a:xfrm>
        </p:spPr>
        <p:txBody>
          <a:bodyPr/>
          <a:lstStyle/>
          <a:p>
            <a:r>
              <a:rPr lang="en-ZA" sz="2200" dirty="0">
                <a:solidFill>
                  <a:schemeClr val="tx1"/>
                </a:solidFill>
                <a:latin typeface="Tahoma" panose="020B0604030504040204" pitchFamily="34" charset="0"/>
                <a:ea typeface="Tahoma" panose="020B0604030504040204" pitchFamily="34" charset="0"/>
                <a:cs typeface="Tahoma" panose="020B0604030504040204" pitchFamily="34" charset="0"/>
              </a:rPr>
              <a:t>High Level Solution Processes View </a:t>
            </a:r>
            <a:endParaRPr lang="en-ZA" sz="2200" b="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id="{745F2000-160D-4A40-BB5E-C6A93D4886E7}"/>
              </a:ext>
            </a:extLst>
          </p:cNvPr>
          <p:cNvSpPr/>
          <p:nvPr/>
        </p:nvSpPr>
        <p:spPr>
          <a:xfrm>
            <a:off x="110835" y="1179439"/>
            <a:ext cx="11961091" cy="1545288"/>
          </a:xfrm>
          <a:prstGeom prst="rect">
            <a:avLst/>
          </a:prstGeom>
          <a:solidFill>
            <a:schemeClr val="accent5">
              <a:lumMod val="40000"/>
              <a:lumOff val="60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ZA" sz="923" dirty="0">
              <a:solidFill>
                <a:schemeClr val="tx1"/>
              </a:solidFill>
            </a:endParaRPr>
          </a:p>
        </p:txBody>
      </p:sp>
      <p:sp>
        <p:nvSpPr>
          <p:cNvPr id="118" name="Flowchart: Magnetic Disk 117">
            <a:extLst>
              <a:ext uri="{FF2B5EF4-FFF2-40B4-BE49-F238E27FC236}">
                <a16:creationId xmlns:a16="http://schemas.microsoft.com/office/drawing/2014/main" id="{8399E4FC-8836-4D1C-8012-50414BF3581C}"/>
              </a:ext>
            </a:extLst>
          </p:cNvPr>
          <p:cNvSpPr/>
          <p:nvPr/>
        </p:nvSpPr>
        <p:spPr>
          <a:xfrm>
            <a:off x="586670" y="1464362"/>
            <a:ext cx="1518748" cy="1040576"/>
          </a:xfrm>
          <a:prstGeom prst="flowChartMagneticDisk">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923" dirty="0">
                <a:solidFill>
                  <a:schemeClr val="tx1"/>
                </a:solidFill>
              </a:rPr>
              <a:t>Rail Infrastructure Configuration</a:t>
            </a:r>
          </a:p>
          <a:p>
            <a:pPr algn="ctr">
              <a:lnSpc>
                <a:spcPct val="110000"/>
              </a:lnSpc>
              <a:spcBef>
                <a:spcPts val="92"/>
              </a:spcBef>
              <a:spcAft>
                <a:spcPts val="92"/>
              </a:spcAft>
            </a:pPr>
            <a:r>
              <a:rPr lang="en-US" sz="923" dirty="0">
                <a:solidFill>
                  <a:schemeClr val="tx1"/>
                </a:solidFill>
              </a:rPr>
              <a:t>(Micro-/Macro-</a:t>
            </a:r>
            <a:r>
              <a:rPr lang="en-US" sz="923" dirty="0" err="1">
                <a:solidFill>
                  <a:schemeClr val="tx1"/>
                </a:solidFill>
              </a:rPr>
              <a:t>scopic</a:t>
            </a:r>
            <a:r>
              <a:rPr lang="en-US" sz="923" dirty="0">
                <a:solidFill>
                  <a:schemeClr val="tx1"/>
                </a:solidFill>
              </a:rPr>
              <a:t>)</a:t>
            </a:r>
            <a:endParaRPr lang="en-ZA" sz="923" dirty="0">
              <a:solidFill>
                <a:schemeClr val="tx1"/>
              </a:solidFill>
            </a:endParaRPr>
          </a:p>
        </p:txBody>
      </p:sp>
      <p:sp>
        <p:nvSpPr>
          <p:cNvPr id="43" name="Rectangle: Rounded Corners 42">
            <a:extLst>
              <a:ext uri="{FF2B5EF4-FFF2-40B4-BE49-F238E27FC236}">
                <a16:creationId xmlns:a16="http://schemas.microsoft.com/office/drawing/2014/main" id="{9F7BD66B-3095-47B7-B427-021F1EA92EE8}"/>
              </a:ext>
            </a:extLst>
          </p:cNvPr>
          <p:cNvSpPr/>
          <p:nvPr/>
        </p:nvSpPr>
        <p:spPr>
          <a:xfrm>
            <a:off x="9959789" y="1623386"/>
            <a:ext cx="1514561" cy="887895"/>
          </a:xfrm>
          <a:prstGeom prst="round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923">
                <a:solidFill>
                  <a:schemeClr val="tx1"/>
                </a:solidFill>
              </a:rPr>
              <a:t>Resource Based Train Plan</a:t>
            </a:r>
            <a:endParaRPr lang="en-ZA" sz="923" dirty="0">
              <a:solidFill>
                <a:schemeClr val="tx1"/>
              </a:solidFill>
            </a:endParaRPr>
          </a:p>
        </p:txBody>
      </p:sp>
      <p:sp>
        <p:nvSpPr>
          <p:cNvPr id="45" name="Rectangle: Rounded Corners 44">
            <a:extLst>
              <a:ext uri="{FF2B5EF4-FFF2-40B4-BE49-F238E27FC236}">
                <a16:creationId xmlns:a16="http://schemas.microsoft.com/office/drawing/2014/main" id="{004A6B66-313B-4E29-8862-5CBA8664D7E1}"/>
              </a:ext>
            </a:extLst>
          </p:cNvPr>
          <p:cNvSpPr/>
          <p:nvPr/>
        </p:nvSpPr>
        <p:spPr>
          <a:xfrm>
            <a:off x="2461293" y="1623386"/>
            <a:ext cx="1514561" cy="887895"/>
          </a:xfrm>
          <a:prstGeom prst="round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923" dirty="0">
                <a:solidFill>
                  <a:schemeClr val="tx1"/>
                </a:solidFill>
              </a:rPr>
              <a:t>Theoretical Slot Capacity Timetable</a:t>
            </a:r>
            <a:endParaRPr lang="en-ZA" sz="923" dirty="0">
              <a:solidFill>
                <a:schemeClr val="tx1"/>
              </a:solidFill>
            </a:endParaRPr>
          </a:p>
        </p:txBody>
      </p:sp>
      <p:sp>
        <p:nvSpPr>
          <p:cNvPr id="47" name="Rectangle: Rounded Corners 46">
            <a:extLst>
              <a:ext uri="{FF2B5EF4-FFF2-40B4-BE49-F238E27FC236}">
                <a16:creationId xmlns:a16="http://schemas.microsoft.com/office/drawing/2014/main" id="{88DF32A9-7A31-41A8-9879-BFB9EEC85543}"/>
              </a:ext>
            </a:extLst>
          </p:cNvPr>
          <p:cNvSpPr/>
          <p:nvPr/>
        </p:nvSpPr>
        <p:spPr>
          <a:xfrm>
            <a:off x="4335917" y="1623386"/>
            <a:ext cx="1514561" cy="887895"/>
          </a:xfrm>
          <a:prstGeom prst="round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923" dirty="0">
                <a:solidFill>
                  <a:schemeClr val="tx1"/>
                </a:solidFill>
              </a:rPr>
              <a:t>Operational Slot Capacity Timetable</a:t>
            </a:r>
            <a:endParaRPr lang="en-ZA" sz="923" dirty="0">
              <a:solidFill>
                <a:schemeClr val="tx1"/>
              </a:solidFill>
            </a:endParaRPr>
          </a:p>
        </p:txBody>
      </p:sp>
      <p:sp>
        <p:nvSpPr>
          <p:cNvPr id="49" name="Rectangle: Rounded Corners 48">
            <a:extLst>
              <a:ext uri="{FF2B5EF4-FFF2-40B4-BE49-F238E27FC236}">
                <a16:creationId xmlns:a16="http://schemas.microsoft.com/office/drawing/2014/main" id="{E5500502-7DEA-41A1-BCC2-74FA481394EE}"/>
              </a:ext>
            </a:extLst>
          </p:cNvPr>
          <p:cNvSpPr/>
          <p:nvPr/>
        </p:nvSpPr>
        <p:spPr>
          <a:xfrm>
            <a:off x="6210541" y="1623386"/>
            <a:ext cx="1514561" cy="887895"/>
          </a:xfrm>
          <a:prstGeom prst="round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923">
                <a:solidFill>
                  <a:schemeClr val="tx1"/>
                </a:solidFill>
              </a:rPr>
              <a:t>Master Train Schedule</a:t>
            </a:r>
            <a:endParaRPr lang="en-ZA" sz="923" dirty="0">
              <a:solidFill>
                <a:schemeClr val="tx1"/>
              </a:solidFill>
            </a:endParaRPr>
          </a:p>
        </p:txBody>
      </p:sp>
      <p:sp>
        <p:nvSpPr>
          <p:cNvPr id="51" name="Rectangle: Rounded Corners 50">
            <a:extLst>
              <a:ext uri="{FF2B5EF4-FFF2-40B4-BE49-F238E27FC236}">
                <a16:creationId xmlns:a16="http://schemas.microsoft.com/office/drawing/2014/main" id="{DBBF3C59-54AF-454D-B75A-D9727487E415}"/>
              </a:ext>
            </a:extLst>
          </p:cNvPr>
          <p:cNvSpPr/>
          <p:nvPr/>
        </p:nvSpPr>
        <p:spPr>
          <a:xfrm>
            <a:off x="8085165" y="1623386"/>
            <a:ext cx="1514561" cy="887895"/>
          </a:xfrm>
          <a:prstGeom prst="round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923">
                <a:solidFill>
                  <a:schemeClr val="tx1"/>
                </a:solidFill>
              </a:rPr>
              <a:t>Blocking Plan</a:t>
            </a:r>
            <a:endParaRPr lang="en-ZA" sz="923" dirty="0">
              <a:solidFill>
                <a:schemeClr val="tx1"/>
              </a:solidFill>
            </a:endParaRPr>
          </a:p>
        </p:txBody>
      </p:sp>
      <p:sp>
        <p:nvSpPr>
          <p:cNvPr id="53" name="Rectangle: Rounded Corners 52">
            <a:extLst>
              <a:ext uri="{FF2B5EF4-FFF2-40B4-BE49-F238E27FC236}">
                <a16:creationId xmlns:a16="http://schemas.microsoft.com/office/drawing/2014/main" id="{D6FE9B5A-EEAB-4AD8-B98E-8FF9A5E12117}"/>
              </a:ext>
            </a:extLst>
          </p:cNvPr>
          <p:cNvSpPr/>
          <p:nvPr/>
        </p:nvSpPr>
        <p:spPr>
          <a:xfrm>
            <a:off x="904888" y="3352801"/>
            <a:ext cx="1514561" cy="887895"/>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923" dirty="0">
                <a:solidFill>
                  <a:schemeClr val="tx1"/>
                </a:solidFill>
              </a:rPr>
              <a:t>Un-resourced Production Plan</a:t>
            </a:r>
            <a:endParaRPr lang="en-ZA" sz="923" dirty="0">
              <a:solidFill>
                <a:schemeClr val="tx1"/>
              </a:solidFill>
            </a:endParaRPr>
          </a:p>
        </p:txBody>
      </p:sp>
      <p:sp>
        <p:nvSpPr>
          <p:cNvPr id="54" name="Rectangle: Rounded Corners 53">
            <a:extLst>
              <a:ext uri="{FF2B5EF4-FFF2-40B4-BE49-F238E27FC236}">
                <a16:creationId xmlns:a16="http://schemas.microsoft.com/office/drawing/2014/main" id="{86AF30C5-B78E-43EF-96A5-B628D7BB11BE}"/>
              </a:ext>
            </a:extLst>
          </p:cNvPr>
          <p:cNvSpPr/>
          <p:nvPr/>
        </p:nvSpPr>
        <p:spPr>
          <a:xfrm>
            <a:off x="10278009" y="3352795"/>
            <a:ext cx="1514561" cy="887895"/>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923" dirty="0">
                <a:solidFill>
                  <a:schemeClr val="tx1"/>
                </a:solidFill>
              </a:rPr>
              <a:t>Published Production Plan</a:t>
            </a:r>
            <a:endParaRPr lang="en-ZA" sz="923" dirty="0">
              <a:solidFill>
                <a:schemeClr val="tx1"/>
              </a:solidFill>
            </a:endParaRPr>
          </a:p>
        </p:txBody>
      </p:sp>
      <p:sp>
        <p:nvSpPr>
          <p:cNvPr id="55" name="Rectangle: Rounded Corners 54">
            <a:extLst>
              <a:ext uri="{FF2B5EF4-FFF2-40B4-BE49-F238E27FC236}">
                <a16:creationId xmlns:a16="http://schemas.microsoft.com/office/drawing/2014/main" id="{DBEA59BE-6838-47DB-B923-F6FC04C60EDE}"/>
              </a:ext>
            </a:extLst>
          </p:cNvPr>
          <p:cNvSpPr/>
          <p:nvPr/>
        </p:nvSpPr>
        <p:spPr>
          <a:xfrm>
            <a:off x="2779513" y="3352795"/>
            <a:ext cx="1514561" cy="887895"/>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923" dirty="0">
                <a:solidFill>
                  <a:schemeClr val="tx1"/>
                </a:solidFill>
              </a:rPr>
              <a:t>Wagon Distribution Plan</a:t>
            </a:r>
            <a:endParaRPr lang="en-ZA" sz="923" dirty="0">
              <a:solidFill>
                <a:schemeClr val="tx1"/>
              </a:solidFill>
            </a:endParaRPr>
          </a:p>
        </p:txBody>
      </p:sp>
      <p:sp>
        <p:nvSpPr>
          <p:cNvPr id="56" name="Rectangle: Rounded Corners 55">
            <a:extLst>
              <a:ext uri="{FF2B5EF4-FFF2-40B4-BE49-F238E27FC236}">
                <a16:creationId xmlns:a16="http://schemas.microsoft.com/office/drawing/2014/main" id="{607471A3-0202-4599-A952-C2D6F8E0CD90}"/>
              </a:ext>
            </a:extLst>
          </p:cNvPr>
          <p:cNvSpPr/>
          <p:nvPr/>
        </p:nvSpPr>
        <p:spPr>
          <a:xfrm>
            <a:off x="4654137" y="3352795"/>
            <a:ext cx="1514561" cy="887895"/>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923" dirty="0">
                <a:solidFill>
                  <a:schemeClr val="tx1"/>
                </a:solidFill>
              </a:rPr>
              <a:t>Locomotive Distribution Plan</a:t>
            </a:r>
            <a:endParaRPr lang="en-ZA" sz="923" dirty="0">
              <a:solidFill>
                <a:schemeClr val="tx1"/>
              </a:solidFill>
            </a:endParaRPr>
          </a:p>
        </p:txBody>
      </p:sp>
      <p:sp>
        <p:nvSpPr>
          <p:cNvPr id="57" name="Rectangle: Rounded Corners 56">
            <a:extLst>
              <a:ext uri="{FF2B5EF4-FFF2-40B4-BE49-F238E27FC236}">
                <a16:creationId xmlns:a16="http://schemas.microsoft.com/office/drawing/2014/main" id="{DF58BE32-9D05-4F9B-8BD9-F02EB1C8C933}"/>
              </a:ext>
            </a:extLst>
          </p:cNvPr>
          <p:cNvSpPr/>
          <p:nvPr/>
        </p:nvSpPr>
        <p:spPr>
          <a:xfrm>
            <a:off x="6528761" y="3352795"/>
            <a:ext cx="1514561" cy="887895"/>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923" dirty="0">
                <a:solidFill>
                  <a:schemeClr val="tx1"/>
                </a:solidFill>
              </a:rPr>
              <a:t>Train Crew Allocation Plan</a:t>
            </a:r>
            <a:endParaRPr lang="en-ZA" sz="923" dirty="0">
              <a:solidFill>
                <a:schemeClr val="tx1"/>
              </a:solidFill>
            </a:endParaRPr>
          </a:p>
        </p:txBody>
      </p:sp>
      <p:sp>
        <p:nvSpPr>
          <p:cNvPr id="58" name="Rectangle: Rounded Corners 57">
            <a:extLst>
              <a:ext uri="{FF2B5EF4-FFF2-40B4-BE49-F238E27FC236}">
                <a16:creationId xmlns:a16="http://schemas.microsoft.com/office/drawing/2014/main" id="{17CEB975-D66E-4591-8D43-F416D1658434}"/>
              </a:ext>
            </a:extLst>
          </p:cNvPr>
          <p:cNvSpPr/>
          <p:nvPr/>
        </p:nvSpPr>
        <p:spPr>
          <a:xfrm>
            <a:off x="8403385" y="3352795"/>
            <a:ext cx="1514561" cy="887895"/>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923" dirty="0">
                <a:solidFill>
                  <a:schemeClr val="tx1"/>
                </a:solidFill>
              </a:rPr>
              <a:t>Resourced Production Plan</a:t>
            </a:r>
            <a:endParaRPr lang="en-ZA" sz="923" dirty="0">
              <a:solidFill>
                <a:schemeClr val="tx1"/>
              </a:solidFill>
            </a:endParaRPr>
          </a:p>
        </p:txBody>
      </p:sp>
      <p:cxnSp>
        <p:nvCxnSpPr>
          <p:cNvPr id="17" name="Straight Arrow Connector 16">
            <a:extLst>
              <a:ext uri="{FF2B5EF4-FFF2-40B4-BE49-F238E27FC236}">
                <a16:creationId xmlns:a16="http://schemas.microsoft.com/office/drawing/2014/main" id="{F5C70307-3A7C-4B54-9276-951BFEFD3050}"/>
              </a:ext>
            </a:extLst>
          </p:cNvPr>
          <p:cNvCxnSpPr>
            <a:cxnSpLocks/>
            <a:endCxn id="45" idx="1"/>
          </p:cNvCxnSpPr>
          <p:nvPr/>
        </p:nvCxnSpPr>
        <p:spPr>
          <a:xfrm flipV="1">
            <a:off x="2101230" y="2067334"/>
            <a:ext cx="360063" cy="6351"/>
          </a:xfrm>
          <a:prstGeom prst="straightConnector1">
            <a:avLst/>
          </a:prstGeom>
          <a:ln w="158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69AC2FE-6A7F-4032-9DDE-A65ED84FA064}"/>
              </a:ext>
            </a:extLst>
          </p:cNvPr>
          <p:cNvCxnSpPr>
            <a:stCxn id="45" idx="3"/>
            <a:endCxn id="47" idx="1"/>
          </p:cNvCxnSpPr>
          <p:nvPr/>
        </p:nvCxnSpPr>
        <p:spPr>
          <a:xfrm>
            <a:off x="3975854" y="2067334"/>
            <a:ext cx="360063" cy="0"/>
          </a:xfrm>
          <a:prstGeom prst="straightConnector1">
            <a:avLst/>
          </a:prstGeom>
          <a:ln w="158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68626BC-2CE1-4C84-9A11-72EFBAD9F95C}"/>
              </a:ext>
            </a:extLst>
          </p:cNvPr>
          <p:cNvCxnSpPr>
            <a:stCxn id="47" idx="3"/>
            <a:endCxn id="49" idx="1"/>
          </p:cNvCxnSpPr>
          <p:nvPr/>
        </p:nvCxnSpPr>
        <p:spPr>
          <a:xfrm>
            <a:off x="5850478" y="2067334"/>
            <a:ext cx="360063" cy="0"/>
          </a:xfrm>
          <a:prstGeom prst="straightConnector1">
            <a:avLst/>
          </a:prstGeom>
          <a:ln w="158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0C6004D-3157-4F81-956A-BF2054008530}"/>
              </a:ext>
            </a:extLst>
          </p:cNvPr>
          <p:cNvCxnSpPr>
            <a:stCxn id="49" idx="3"/>
            <a:endCxn id="51" idx="1"/>
          </p:cNvCxnSpPr>
          <p:nvPr/>
        </p:nvCxnSpPr>
        <p:spPr>
          <a:xfrm>
            <a:off x="7725102" y="2067334"/>
            <a:ext cx="360063" cy="0"/>
          </a:xfrm>
          <a:prstGeom prst="straightConnector1">
            <a:avLst/>
          </a:prstGeom>
          <a:ln w="158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E717D70-D7D1-4EED-9811-2C24AFFE4D8D}"/>
              </a:ext>
            </a:extLst>
          </p:cNvPr>
          <p:cNvCxnSpPr>
            <a:stCxn id="51" idx="3"/>
            <a:endCxn id="43" idx="1"/>
          </p:cNvCxnSpPr>
          <p:nvPr/>
        </p:nvCxnSpPr>
        <p:spPr>
          <a:xfrm>
            <a:off x="9599726" y="2067334"/>
            <a:ext cx="360063" cy="0"/>
          </a:xfrm>
          <a:prstGeom prst="straightConnector1">
            <a:avLst/>
          </a:prstGeom>
          <a:ln w="158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BD63569E-D1A4-4AF0-BA05-72900CC702EF}"/>
              </a:ext>
            </a:extLst>
          </p:cNvPr>
          <p:cNvCxnSpPr>
            <a:stCxn id="51" idx="2"/>
            <a:endCxn id="53" idx="1"/>
          </p:cNvCxnSpPr>
          <p:nvPr/>
        </p:nvCxnSpPr>
        <p:spPr>
          <a:xfrm rot="5400000">
            <a:off x="4230933" y="-814764"/>
            <a:ext cx="1285468" cy="7937558"/>
          </a:xfrm>
          <a:prstGeom prst="bentConnector4">
            <a:avLst>
              <a:gd name="adj1" fmla="val 32732"/>
              <a:gd name="adj2" fmla="val 102880"/>
            </a:avLst>
          </a:prstGeom>
          <a:ln w="158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B960E8A2-BBE6-4B85-9B88-C4E6BA952214}"/>
              </a:ext>
            </a:extLst>
          </p:cNvPr>
          <p:cNvCxnSpPr>
            <a:stCxn id="43" idx="2"/>
            <a:endCxn id="53" idx="1"/>
          </p:cNvCxnSpPr>
          <p:nvPr/>
        </p:nvCxnSpPr>
        <p:spPr>
          <a:xfrm rot="5400000">
            <a:off x="5168245" y="-1752076"/>
            <a:ext cx="1285468" cy="9812182"/>
          </a:xfrm>
          <a:prstGeom prst="bentConnector4">
            <a:avLst>
              <a:gd name="adj1" fmla="val 32732"/>
              <a:gd name="adj2" fmla="val 102330"/>
            </a:avLst>
          </a:prstGeom>
          <a:ln w="158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id="{85215AFB-BD61-4BBE-8858-A43595050A39}"/>
              </a:ext>
            </a:extLst>
          </p:cNvPr>
          <p:cNvSpPr/>
          <p:nvPr/>
        </p:nvSpPr>
        <p:spPr>
          <a:xfrm>
            <a:off x="586670" y="4949696"/>
            <a:ext cx="1514561" cy="887895"/>
          </a:xfrm>
          <a:prstGeom prst="round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923" dirty="0">
                <a:solidFill>
                  <a:schemeClr val="tx1"/>
                </a:solidFill>
              </a:rPr>
              <a:t>Wagon Execution Monitoring and Deviation Management</a:t>
            </a:r>
            <a:endParaRPr lang="en-ZA" sz="923" dirty="0">
              <a:solidFill>
                <a:schemeClr val="tx1"/>
              </a:solidFill>
            </a:endParaRPr>
          </a:p>
          <a:p>
            <a:pPr algn="ctr">
              <a:lnSpc>
                <a:spcPct val="110000"/>
              </a:lnSpc>
              <a:spcBef>
                <a:spcPts val="92"/>
              </a:spcBef>
              <a:spcAft>
                <a:spcPts val="92"/>
              </a:spcAft>
            </a:pPr>
            <a:endParaRPr lang="en-ZA" sz="923" dirty="0">
              <a:solidFill>
                <a:schemeClr val="tx1"/>
              </a:solidFill>
            </a:endParaRPr>
          </a:p>
        </p:txBody>
      </p:sp>
      <p:sp>
        <p:nvSpPr>
          <p:cNvPr id="70" name="Rectangle: Rounded Corners 69">
            <a:extLst>
              <a:ext uri="{FF2B5EF4-FFF2-40B4-BE49-F238E27FC236}">
                <a16:creationId xmlns:a16="http://schemas.microsoft.com/office/drawing/2014/main" id="{098E0D89-139D-42D5-9914-6954FDE77577}"/>
              </a:ext>
            </a:extLst>
          </p:cNvPr>
          <p:cNvSpPr/>
          <p:nvPr/>
        </p:nvSpPr>
        <p:spPr>
          <a:xfrm>
            <a:off x="9959790" y="4949690"/>
            <a:ext cx="1514561" cy="887895"/>
          </a:xfrm>
          <a:prstGeom prst="round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923" dirty="0">
                <a:solidFill>
                  <a:schemeClr val="tx1"/>
                </a:solidFill>
              </a:rPr>
              <a:t>Assess Impact of Deviation and Re-plan</a:t>
            </a:r>
            <a:endParaRPr lang="en-ZA" sz="923" dirty="0">
              <a:solidFill>
                <a:schemeClr val="tx1"/>
              </a:solidFill>
            </a:endParaRPr>
          </a:p>
        </p:txBody>
      </p:sp>
      <p:sp>
        <p:nvSpPr>
          <p:cNvPr id="72" name="Rectangle: Rounded Corners 71">
            <a:extLst>
              <a:ext uri="{FF2B5EF4-FFF2-40B4-BE49-F238E27FC236}">
                <a16:creationId xmlns:a16="http://schemas.microsoft.com/office/drawing/2014/main" id="{3F315543-721F-411A-9466-A8D7AC782A71}"/>
              </a:ext>
            </a:extLst>
          </p:cNvPr>
          <p:cNvSpPr/>
          <p:nvPr/>
        </p:nvSpPr>
        <p:spPr>
          <a:xfrm>
            <a:off x="2461294" y="4949690"/>
            <a:ext cx="1514561" cy="887895"/>
          </a:xfrm>
          <a:prstGeom prst="round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923" dirty="0">
                <a:solidFill>
                  <a:schemeClr val="tx1"/>
                </a:solidFill>
              </a:rPr>
              <a:t>Locomotive Execution Monitoring and Deviation Management</a:t>
            </a:r>
            <a:endParaRPr lang="en-ZA" sz="923" dirty="0">
              <a:solidFill>
                <a:schemeClr val="tx1"/>
              </a:solidFill>
            </a:endParaRPr>
          </a:p>
        </p:txBody>
      </p:sp>
      <p:sp>
        <p:nvSpPr>
          <p:cNvPr id="74" name="Rectangle: Rounded Corners 73">
            <a:extLst>
              <a:ext uri="{FF2B5EF4-FFF2-40B4-BE49-F238E27FC236}">
                <a16:creationId xmlns:a16="http://schemas.microsoft.com/office/drawing/2014/main" id="{E78CD311-2AFA-4609-8BE6-5A7D44815F72}"/>
              </a:ext>
            </a:extLst>
          </p:cNvPr>
          <p:cNvSpPr/>
          <p:nvPr/>
        </p:nvSpPr>
        <p:spPr>
          <a:xfrm>
            <a:off x="4335918" y="4949690"/>
            <a:ext cx="1514561" cy="887895"/>
          </a:xfrm>
          <a:prstGeom prst="round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923" dirty="0">
                <a:solidFill>
                  <a:schemeClr val="tx1"/>
                </a:solidFill>
              </a:rPr>
              <a:t>Train Crew Execution Monitoring and Deviation Management</a:t>
            </a:r>
            <a:endParaRPr lang="en-ZA" sz="923" dirty="0">
              <a:solidFill>
                <a:schemeClr val="tx1"/>
              </a:solidFill>
            </a:endParaRPr>
          </a:p>
        </p:txBody>
      </p:sp>
      <p:sp>
        <p:nvSpPr>
          <p:cNvPr id="75" name="Rectangle: Rounded Corners 74">
            <a:extLst>
              <a:ext uri="{FF2B5EF4-FFF2-40B4-BE49-F238E27FC236}">
                <a16:creationId xmlns:a16="http://schemas.microsoft.com/office/drawing/2014/main" id="{E35DD0FE-5093-47C0-8ECA-748FEAEEB0EA}"/>
              </a:ext>
            </a:extLst>
          </p:cNvPr>
          <p:cNvSpPr/>
          <p:nvPr/>
        </p:nvSpPr>
        <p:spPr>
          <a:xfrm>
            <a:off x="6210542" y="4949690"/>
            <a:ext cx="1514561" cy="887895"/>
          </a:xfrm>
          <a:prstGeom prst="round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923" dirty="0">
                <a:solidFill>
                  <a:schemeClr val="tx1"/>
                </a:solidFill>
              </a:rPr>
              <a:t>TCO Execution Monitoring and Deviation Management</a:t>
            </a:r>
            <a:endParaRPr lang="en-ZA" sz="923" dirty="0">
              <a:solidFill>
                <a:schemeClr val="tx1"/>
              </a:solidFill>
            </a:endParaRPr>
          </a:p>
        </p:txBody>
      </p:sp>
      <p:sp>
        <p:nvSpPr>
          <p:cNvPr id="76" name="Rectangle: Rounded Corners 75">
            <a:extLst>
              <a:ext uri="{FF2B5EF4-FFF2-40B4-BE49-F238E27FC236}">
                <a16:creationId xmlns:a16="http://schemas.microsoft.com/office/drawing/2014/main" id="{F5C2ED9C-F25A-40C3-B9B4-6820EFFE9E2E}"/>
              </a:ext>
            </a:extLst>
          </p:cNvPr>
          <p:cNvSpPr/>
          <p:nvPr/>
        </p:nvSpPr>
        <p:spPr>
          <a:xfrm>
            <a:off x="8085166" y="4949690"/>
            <a:ext cx="1514561" cy="887895"/>
          </a:xfrm>
          <a:prstGeom prst="round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923" dirty="0">
                <a:solidFill>
                  <a:schemeClr val="tx1"/>
                </a:solidFill>
              </a:rPr>
              <a:t>Traffic Regulator Execution Monitoring and Deviation Management</a:t>
            </a:r>
            <a:endParaRPr lang="en-ZA" sz="923" dirty="0">
              <a:solidFill>
                <a:schemeClr val="tx1"/>
              </a:solidFill>
            </a:endParaRPr>
          </a:p>
        </p:txBody>
      </p:sp>
      <p:cxnSp>
        <p:nvCxnSpPr>
          <p:cNvPr id="60" name="Straight Arrow Connector 59">
            <a:extLst>
              <a:ext uri="{FF2B5EF4-FFF2-40B4-BE49-F238E27FC236}">
                <a16:creationId xmlns:a16="http://schemas.microsoft.com/office/drawing/2014/main" id="{E8D9B2CE-68E3-462F-ABAC-4165B3146538}"/>
              </a:ext>
            </a:extLst>
          </p:cNvPr>
          <p:cNvCxnSpPr>
            <a:stCxn id="53" idx="3"/>
            <a:endCxn id="55" idx="1"/>
          </p:cNvCxnSpPr>
          <p:nvPr/>
        </p:nvCxnSpPr>
        <p:spPr>
          <a:xfrm flipV="1">
            <a:off x="2419449" y="3796743"/>
            <a:ext cx="360063" cy="6"/>
          </a:xfrm>
          <a:prstGeom prst="straightConnector1">
            <a:avLst/>
          </a:prstGeom>
          <a:ln w="158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5DA0C4A0-FDA2-40A6-9BF1-E130FE3A5D3A}"/>
              </a:ext>
            </a:extLst>
          </p:cNvPr>
          <p:cNvCxnSpPr>
            <a:stCxn id="55" idx="3"/>
            <a:endCxn id="56" idx="1"/>
          </p:cNvCxnSpPr>
          <p:nvPr/>
        </p:nvCxnSpPr>
        <p:spPr>
          <a:xfrm>
            <a:off x="4294073" y="3796743"/>
            <a:ext cx="360063" cy="0"/>
          </a:xfrm>
          <a:prstGeom prst="straightConnector1">
            <a:avLst/>
          </a:prstGeom>
          <a:ln w="158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7FCF084-B20E-4D4D-9C72-3D1FA30FF76E}"/>
              </a:ext>
            </a:extLst>
          </p:cNvPr>
          <p:cNvCxnSpPr>
            <a:stCxn id="56" idx="3"/>
            <a:endCxn id="57" idx="1"/>
          </p:cNvCxnSpPr>
          <p:nvPr/>
        </p:nvCxnSpPr>
        <p:spPr>
          <a:xfrm>
            <a:off x="6168697" y="3796743"/>
            <a:ext cx="360063" cy="0"/>
          </a:xfrm>
          <a:prstGeom prst="straightConnector1">
            <a:avLst/>
          </a:prstGeom>
          <a:ln w="158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7249D70D-B255-4CC9-8D76-BD8FD5B41C28}"/>
              </a:ext>
            </a:extLst>
          </p:cNvPr>
          <p:cNvCxnSpPr>
            <a:stCxn id="57" idx="3"/>
            <a:endCxn id="58" idx="1"/>
          </p:cNvCxnSpPr>
          <p:nvPr/>
        </p:nvCxnSpPr>
        <p:spPr>
          <a:xfrm>
            <a:off x="8043322" y="3796743"/>
            <a:ext cx="360063" cy="0"/>
          </a:xfrm>
          <a:prstGeom prst="straightConnector1">
            <a:avLst/>
          </a:prstGeom>
          <a:ln w="158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CE166BCB-7910-41C7-9A31-CA9B0AABE4D3}"/>
              </a:ext>
            </a:extLst>
          </p:cNvPr>
          <p:cNvCxnSpPr>
            <a:stCxn id="58" idx="3"/>
            <a:endCxn id="54" idx="1"/>
          </p:cNvCxnSpPr>
          <p:nvPr/>
        </p:nvCxnSpPr>
        <p:spPr>
          <a:xfrm>
            <a:off x="9917946" y="3796743"/>
            <a:ext cx="360063" cy="0"/>
          </a:xfrm>
          <a:prstGeom prst="straightConnector1">
            <a:avLst/>
          </a:prstGeom>
          <a:ln w="158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2F18E1EF-D120-41A5-8D00-DC2F8C3933B0}"/>
              </a:ext>
            </a:extLst>
          </p:cNvPr>
          <p:cNvCxnSpPr>
            <a:stCxn id="54" idx="2"/>
            <a:endCxn id="68" idx="0"/>
          </p:cNvCxnSpPr>
          <p:nvPr/>
        </p:nvCxnSpPr>
        <p:spPr>
          <a:xfrm rot="5400000">
            <a:off x="5835118" y="-250476"/>
            <a:ext cx="709006" cy="9691339"/>
          </a:xfrm>
          <a:prstGeom prst="bentConnector3">
            <a:avLst/>
          </a:prstGeom>
          <a:ln w="158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70BE3D2C-9387-4EA1-9FEB-BE444AD99D9F}"/>
              </a:ext>
            </a:extLst>
          </p:cNvPr>
          <p:cNvCxnSpPr>
            <a:stCxn id="54" idx="2"/>
            <a:endCxn id="72" idx="0"/>
          </p:cNvCxnSpPr>
          <p:nvPr/>
        </p:nvCxnSpPr>
        <p:spPr>
          <a:xfrm rot="5400000">
            <a:off x="6772433" y="686833"/>
            <a:ext cx="709000" cy="7816715"/>
          </a:xfrm>
          <a:prstGeom prst="bentConnector3">
            <a:avLst/>
          </a:prstGeom>
          <a:ln w="158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9BF4DFC0-4A70-4E77-A5D8-4BEDAAC316D3}"/>
              </a:ext>
            </a:extLst>
          </p:cNvPr>
          <p:cNvCxnSpPr>
            <a:stCxn id="54" idx="2"/>
            <a:endCxn id="74" idx="0"/>
          </p:cNvCxnSpPr>
          <p:nvPr/>
        </p:nvCxnSpPr>
        <p:spPr>
          <a:xfrm rot="5400000">
            <a:off x="7709745" y="1624145"/>
            <a:ext cx="709000" cy="5942091"/>
          </a:xfrm>
          <a:prstGeom prst="bentConnector3">
            <a:avLst/>
          </a:prstGeom>
          <a:ln w="158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336766AF-0181-435D-96D3-CCA0FD6F4965}"/>
              </a:ext>
            </a:extLst>
          </p:cNvPr>
          <p:cNvCxnSpPr>
            <a:cxnSpLocks/>
            <a:stCxn id="54" idx="2"/>
            <a:endCxn id="75" idx="0"/>
          </p:cNvCxnSpPr>
          <p:nvPr/>
        </p:nvCxnSpPr>
        <p:spPr>
          <a:xfrm rot="5400000">
            <a:off x="8647057" y="2561457"/>
            <a:ext cx="709000" cy="4067467"/>
          </a:xfrm>
          <a:prstGeom prst="bentConnector3">
            <a:avLst>
              <a:gd name="adj1" fmla="val 50000"/>
            </a:avLst>
          </a:prstGeom>
          <a:ln w="158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ctor: Elbow 94">
            <a:extLst>
              <a:ext uri="{FF2B5EF4-FFF2-40B4-BE49-F238E27FC236}">
                <a16:creationId xmlns:a16="http://schemas.microsoft.com/office/drawing/2014/main" id="{21740309-DB76-4A5D-8DF4-17D41DDEA141}"/>
              </a:ext>
            </a:extLst>
          </p:cNvPr>
          <p:cNvCxnSpPr>
            <a:stCxn id="54" idx="2"/>
            <a:endCxn id="76" idx="0"/>
          </p:cNvCxnSpPr>
          <p:nvPr/>
        </p:nvCxnSpPr>
        <p:spPr>
          <a:xfrm rot="5400000">
            <a:off x="9584369" y="3498769"/>
            <a:ext cx="709000" cy="2192843"/>
          </a:xfrm>
          <a:prstGeom prst="bentConnector3">
            <a:avLst/>
          </a:prstGeom>
          <a:ln w="158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9496253D-2BAD-4E1B-BD65-E492DC815863}"/>
              </a:ext>
            </a:extLst>
          </p:cNvPr>
          <p:cNvCxnSpPr>
            <a:stCxn id="68" idx="2"/>
            <a:endCxn id="76" idx="2"/>
          </p:cNvCxnSpPr>
          <p:nvPr/>
        </p:nvCxnSpPr>
        <p:spPr>
          <a:xfrm rot="5400000" flipH="1" flipV="1">
            <a:off x="5093195" y="2088340"/>
            <a:ext cx="6" cy="7498497"/>
          </a:xfrm>
          <a:prstGeom prst="bentConnector3">
            <a:avLst>
              <a:gd name="adj1" fmla="val -3810000000"/>
            </a:avLst>
          </a:prstGeom>
          <a:ln w="158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ctor: Elbow 98">
            <a:extLst>
              <a:ext uri="{FF2B5EF4-FFF2-40B4-BE49-F238E27FC236}">
                <a16:creationId xmlns:a16="http://schemas.microsoft.com/office/drawing/2014/main" id="{1084104F-799B-4839-A8FF-8F5CB242BA70}"/>
              </a:ext>
            </a:extLst>
          </p:cNvPr>
          <p:cNvCxnSpPr>
            <a:stCxn id="72" idx="2"/>
            <a:endCxn id="76" idx="2"/>
          </p:cNvCxnSpPr>
          <p:nvPr/>
        </p:nvCxnSpPr>
        <p:spPr>
          <a:xfrm rot="16200000" flipH="1">
            <a:off x="6030294" y="3025648"/>
            <a:ext cx="12700" cy="5623872"/>
          </a:xfrm>
          <a:prstGeom prst="bentConnector3">
            <a:avLst>
              <a:gd name="adj1" fmla="val 1800000"/>
            </a:avLst>
          </a:prstGeom>
          <a:ln w="158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nector: Elbow 100">
            <a:extLst>
              <a:ext uri="{FF2B5EF4-FFF2-40B4-BE49-F238E27FC236}">
                <a16:creationId xmlns:a16="http://schemas.microsoft.com/office/drawing/2014/main" id="{3959855B-C059-4DB4-91BB-8EA8134F411C}"/>
              </a:ext>
            </a:extLst>
          </p:cNvPr>
          <p:cNvCxnSpPr>
            <a:stCxn id="74" idx="2"/>
            <a:endCxn id="76" idx="2"/>
          </p:cNvCxnSpPr>
          <p:nvPr/>
        </p:nvCxnSpPr>
        <p:spPr>
          <a:xfrm rot="16200000" flipH="1">
            <a:off x="6967607" y="3962961"/>
            <a:ext cx="12700" cy="3749248"/>
          </a:xfrm>
          <a:prstGeom prst="bentConnector3">
            <a:avLst>
              <a:gd name="adj1" fmla="val 1800000"/>
            </a:avLst>
          </a:prstGeom>
          <a:ln w="158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1B386701-F1AA-4BB4-80E0-078BD77FBC32}"/>
              </a:ext>
            </a:extLst>
          </p:cNvPr>
          <p:cNvCxnSpPr>
            <a:stCxn id="75" idx="2"/>
            <a:endCxn id="76" idx="2"/>
          </p:cNvCxnSpPr>
          <p:nvPr/>
        </p:nvCxnSpPr>
        <p:spPr>
          <a:xfrm rot="16200000" flipH="1">
            <a:off x="7904918" y="4900272"/>
            <a:ext cx="12700" cy="1874624"/>
          </a:xfrm>
          <a:prstGeom prst="bentConnector3">
            <a:avLst>
              <a:gd name="adj1" fmla="val 1800000"/>
            </a:avLst>
          </a:prstGeom>
          <a:ln w="158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EAF96E7C-25F4-47CC-A6C6-38288192FB4D}"/>
              </a:ext>
            </a:extLst>
          </p:cNvPr>
          <p:cNvCxnSpPr>
            <a:stCxn id="76" idx="3"/>
            <a:endCxn id="70" idx="1"/>
          </p:cNvCxnSpPr>
          <p:nvPr/>
        </p:nvCxnSpPr>
        <p:spPr>
          <a:xfrm>
            <a:off x="9599727" y="5393638"/>
            <a:ext cx="360063" cy="0"/>
          </a:xfrm>
          <a:prstGeom prst="straightConnector1">
            <a:avLst/>
          </a:prstGeom>
          <a:ln w="158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F7DD8911-4F35-480F-AC8C-A290517EB5AF}"/>
              </a:ext>
            </a:extLst>
          </p:cNvPr>
          <p:cNvCxnSpPr>
            <a:stCxn id="70" idx="3"/>
            <a:endCxn id="45" idx="0"/>
          </p:cNvCxnSpPr>
          <p:nvPr/>
        </p:nvCxnSpPr>
        <p:spPr>
          <a:xfrm flipH="1" flipV="1">
            <a:off x="3218573" y="1623386"/>
            <a:ext cx="8255778" cy="3770252"/>
          </a:xfrm>
          <a:prstGeom prst="bentConnector4">
            <a:avLst>
              <a:gd name="adj1" fmla="val -5879"/>
              <a:gd name="adj2" fmla="val 108172"/>
            </a:avLst>
          </a:prstGeom>
          <a:ln w="158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onnector: Elbow 108">
            <a:extLst>
              <a:ext uri="{FF2B5EF4-FFF2-40B4-BE49-F238E27FC236}">
                <a16:creationId xmlns:a16="http://schemas.microsoft.com/office/drawing/2014/main" id="{1DCC92D4-4967-44F5-AD64-331CB5750957}"/>
              </a:ext>
            </a:extLst>
          </p:cNvPr>
          <p:cNvCxnSpPr>
            <a:stCxn id="70" idx="3"/>
            <a:endCxn id="43" idx="0"/>
          </p:cNvCxnSpPr>
          <p:nvPr/>
        </p:nvCxnSpPr>
        <p:spPr>
          <a:xfrm flipH="1" flipV="1">
            <a:off x="10717070" y="1623386"/>
            <a:ext cx="757281" cy="3770252"/>
          </a:xfrm>
          <a:prstGeom prst="bentConnector4">
            <a:avLst>
              <a:gd name="adj1" fmla="val -63204"/>
              <a:gd name="adj2" fmla="val 108023"/>
            </a:avLst>
          </a:prstGeom>
          <a:ln w="158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90C2D7C9-1A8B-432B-A12C-560B73C03AEB}"/>
              </a:ext>
            </a:extLst>
          </p:cNvPr>
          <p:cNvCxnSpPr>
            <a:stCxn id="70" idx="3"/>
            <a:endCxn id="53" idx="1"/>
          </p:cNvCxnSpPr>
          <p:nvPr/>
        </p:nvCxnSpPr>
        <p:spPr>
          <a:xfrm flipH="1" flipV="1">
            <a:off x="904888" y="3796749"/>
            <a:ext cx="10569463" cy="1596889"/>
          </a:xfrm>
          <a:prstGeom prst="bentConnector5">
            <a:avLst>
              <a:gd name="adj1" fmla="val -4610"/>
              <a:gd name="adj2" fmla="val 50000"/>
              <a:gd name="adj3" fmla="val 102163"/>
            </a:avLst>
          </a:prstGeom>
          <a:ln w="1587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EE54C80-E2E4-4DF0-BCE3-2F89FDDF775A}"/>
              </a:ext>
            </a:extLst>
          </p:cNvPr>
          <p:cNvSpPr/>
          <p:nvPr/>
        </p:nvSpPr>
        <p:spPr>
          <a:xfrm rot="16200000">
            <a:off x="-286977" y="1756102"/>
            <a:ext cx="1285469" cy="393168"/>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923" dirty="0">
                <a:solidFill>
                  <a:schemeClr val="tx1"/>
                </a:solidFill>
              </a:rPr>
              <a:t>Long Term Planning</a:t>
            </a:r>
            <a:endParaRPr lang="en-ZA" sz="923" dirty="0">
              <a:solidFill>
                <a:schemeClr val="tx1"/>
              </a:solidFill>
            </a:endParaRPr>
          </a:p>
        </p:txBody>
      </p:sp>
      <p:sp>
        <p:nvSpPr>
          <p:cNvPr id="59" name="Rectangle 58">
            <a:extLst>
              <a:ext uri="{FF2B5EF4-FFF2-40B4-BE49-F238E27FC236}">
                <a16:creationId xmlns:a16="http://schemas.microsoft.com/office/drawing/2014/main" id="{65A746E5-7071-44B0-BCCB-38FDE85F3876}"/>
              </a:ext>
            </a:extLst>
          </p:cNvPr>
          <p:cNvSpPr/>
          <p:nvPr/>
        </p:nvSpPr>
        <p:spPr>
          <a:xfrm rot="16200000">
            <a:off x="-285000" y="3602958"/>
            <a:ext cx="1285468" cy="360178"/>
          </a:xfrm>
          <a:prstGeom prst="rect">
            <a:avLst/>
          </a:prstGeom>
          <a:solidFill>
            <a:schemeClr val="accent3">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923" dirty="0">
                <a:solidFill>
                  <a:schemeClr val="tx1"/>
                </a:solidFill>
              </a:rPr>
              <a:t>1 – 14-Day Planning</a:t>
            </a:r>
            <a:endParaRPr lang="en-ZA" sz="923" dirty="0">
              <a:solidFill>
                <a:schemeClr val="tx1"/>
              </a:solidFill>
            </a:endParaRPr>
          </a:p>
        </p:txBody>
      </p:sp>
      <p:sp>
        <p:nvSpPr>
          <p:cNvPr id="61" name="Rectangle 60">
            <a:extLst>
              <a:ext uri="{FF2B5EF4-FFF2-40B4-BE49-F238E27FC236}">
                <a16:creationId xmlns:a16="http://schemas.microsoft.com/office/drawing/2014/main" id="{B4B12B3A-DCF5-44C6-9686-F4B844069DDE}"/>
              </a:ext>
            </a:extLst>
          </p:cNvPr>
          <p:cNvSpPr/>
          <p:nvPr/>
        </p:nvSpPr>
        <p:spPr>
          <a:xfrm rot="16200000">
            <a:off x="-264124" y="5321989"/>
            <a:ext cx="1285468" cy="360178"/>
          </a:xfrm>
          <a:prstGeom prst="rect">
            <a:avLst/>
          </a:pr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r>
              <a:rPr lang="en-US" sz="923" dirty="0">
                <a:solidFill>
                  <a:schemeClr val="tx1"/>
                </a:solidFill>
              </a:rPr>
              <a:t>0 – 24-Hour Planning</a:t>
            </a:r>
            <a:endParaRPr lang="en-ZA" sz="923" dirty="0">
              <a:solidFill>
                <a:schemeClr val="tx1"/>
              </a:solidFill>
            </a:endParaRPr>
          </a:p>
        </p:txBody>
      </p:sp>
    </p:spTree>
    <p:extLst>
      <p:ext uri="{BB962C8B-B14F-4D97-AF65-F5344CB8AC3E}">
        <p14:creationId xmlns:p14="http://schemas.microsoft.com/office/powerpoint/2010/main" val="155108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57E60C9F-17BE-4E20-AC69-60844B25F08F}"/>
              </a:ext>
            </a:extLst>
          </p:cNvPr>
          <p:cNvSpPr/>
          <p:nvPr/>
        </p:nvSpPr>
        <p:spPr>
          <a:xfrm>
            <a:off x="729673" y="1877239"/>
            <a:ext cx="10508508" cy="4542033"/>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3766" tIns="23766" rIns="23766" bIns="23766" rtlCol="0" anchor="t"/>
          <a:lstStyle/>
          <a:p>
            <a:pPr algn="r">
              <a:lnSpc>
                <a:spcPct val="110000"/>
              </a:lnSpc>
              <a:spcBef>
                <a:spcPts val="61"/>
              </a:spcBef>
              <a:spcAft>
                <a:spcPts val="61"/>
              </a:spcAft>
            </a:pPr>
            <a:r>
              <a:rPr lang="en-US" sz="800" b="1" dirty="0">
                <a:solidFill>
                  <a:schemeClr val="tx1"/>
                </a:solidFill>
              </a:rPr>
              <a:t>Railway Planning and Simulation</a:t>
            </a:r>
            <a:endParaRPr lang="en-GB" sz="800" b="1" dirty="0">
              <a:solidFill>
                <a:schemeClr val="tx1"/>
              </a:solidFill>
            </a:endParaRPr>
          </a:p>
        </p:txBody>
      </p:sp>
      <p:sp>
        <p:nvSpPr>
          <p:cNvPr id="2" name="Title 1"/>
          <p:cNvSpPr>
            <a:spLocks noGrp="1"/>
          </p:cNvSpPr>
          <p:nvPr>
            <p:ph type="title"/>
          </p:nvPr>
        </p:nvSpPr>
        <p:spPr/>
        <p:txBody>
          <a:bodyPr vert="horz" lIns="0" tIns="0" rIns="0" bIns="0" rtlCol="0" anchor="ctr">
            <a:noAutofit/>
          </a:bodyPr>
          <a:lstStyle/>
          <a:p>
            <a:r>
              <a:rPr lang="en-ZA" sz="2200" dirty="0">
                <a:solidFill>
                  <a:schemeClr val="tx1"/>
                </a:solidFill>
                <a:latin typeface="Tahoma" panose="020B0604030504040204" pitchFamily="34" charset="0"/>
                <a:ea typeface="Tahoma" panose="020B0604030504040204" pitchFamily="34" charset="0"/>
                <a:cs typeface="Tahoma" panose="020B0604030504040204" pitchFamily="34" charset="0"/>
              </a:rPr>
              <a:t>High Level Capabilities</a:t>
            </a:r>
            <a:endParaRPr lang="en-GB" sz="2200" b="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906842" y="2078987"/>
            <a:ext cx="8336107" cy="57949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3766" tIns="23766" rIns="23766" bIns="23766" rtlCol="0" anchor="t"/>
          <a:lstStyle/>
          <a:p>
            <a:pPr algn="ctr">
              <a:lnSpc>
                <a:spcPct val="110000"/>
              </a:lnSpc>
              <a:spcBef>
                <a:spcPts val="61"/>
              </a:spcBef>
              <a:spcAft>
                <a:spcPts val="61"/>
              </a:spcAft>
            </a:pPr>
            <a:r>
              <a:rPr lang="en-US" sz="800" b="1" dirty="0">
                <a:solidFill>
                  <a:schemeClr val="tx1"/>
                </a:solidFill>
              </a:rPr>
              <a:t>Capacity Planning</a:t>
            </a:r>
            <a:endParaRPr lang="en-GB" sz="800" b="1" dirty="0">
              <a:solidFill>
                <a:schemeClr val="tx1"/>
              </a:solidFill>
            </a:endParaRPr>
          </a:p>
        </p:txBody>
      </p:sp>
      <p:sp>
        <p:nvSpPr>
          <p:cNvPr id="19" name="Rectangle 18"/>
          <p:cNvSpPr/>
          <p:nvPr/>
        </p:nvSpPr>
        <p:spPr>
          <a:xfrm>
            <a:off x="905347" y="2900696"/>
            <a:ext cx="4220409" cy="19176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3766" tIns="23766" rIns="23766" bIns="23766" rtlCol="0" anchor="t"/>
          <a:lstStyle/>
          <a:p>
            <a:pPr algn="ctr">
              <a:lnSpc>
                <a:spcPct val="110000"/>
              </a:lnSpc>
              <a:spcBef>
                <a:spcPts val="61"/>
              </a:spcBef>
              <a:spcAft>
                <a:spcPts val="61"/>
              </a:spcAft>
            </a:pPr>
            <a:r>
              <a:rPr lang="en-US" sz="800" b="1" dirty="0">
                <a:solidFill>
                  <a:schemeClr val="tx1"/>
                </a:solidFill>
              </a:rPr>
              <a:t>Base Train Planning</a:t>
            </a:r>
            <a:endParaRPr lang="en-GB" sz="800" b="1" dirty="0">
              <a:solidFill>
                <a:schemeClr val="tx1"/>
              </a:solidFill>
            </a:endParaRPr>
          </a:p>
        </p:txBody>
      </p:sp>
      <p:sp>
        <p:nvSpPr>
          <p:cNvPr id="20" name="Rectangle 19"/>
          <p:cNvSpPr/>
          <p:nvPr/>
        </p:nvSpPr>
        <p:spPr>
          <a:xfrm>
            <a:off x="906843" y="4903314"/>
            <a:ext cx="8336105" cy="12950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3766" tIns="23766" rIns="23766" bIns="23766" rtlCol="0" anchor="t"/>
          <a:lstStyle/>
          <a:p>
            <a:pPr algn="ctr">
              <a:lnSpc>
                <a:spcPct val="110000"/>
              </a:lnSpc>
              <a:spcBef>
                <a:spcPts val="61"/>
              </a:spcBef>
              <a:spcAft>
                <a:spcPts val="61"/>
              </a:spcAft>
            </a:pPr>
            <a:r>
              <a:rPr lang="en-US" sz="800" b="1" dirty="0">
                <a:solidFill>
                  <a:schemeClr val="tx1"/>
                </a:solidFill>
              </a:rPr>
              <a:t>Execution Monitoring and Deviation Management</a:t>
            </a:r>
            <a:endParaRPr lang="en-GB" sz="800" b="1" dirty="0">
              <a:solidFill>
                <a:schemeClr val="tx1"/>
              </a:solidFill>
            </a:endParaRPr>
          </a:p>
        </p:txBody>
      </p:sp>
      <p:sp>
        <p:nvSpPr>
          <p:cNvPr id="22" name="Rounded Rectangle 21"/>
          <p:cNvSpPr/>
          <p:nvPr/>
        </p:nvSpPr>
        <p:spPr>
          <a:xfrm>
            <a:off x="1916500" y="2233579"/>
            <a:ext cx="1664930" cy="339944"/>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3766" tIns="23766" rIns="23766" bIns="23766" rtlCol="0" anchor="ctr"/>
          <a:lstStyle/>
          <a:p>
            <a:pPr algn="ctr">
              <a:lnSpc>
                <a:spcPct val="110000"/>
              </a:lnSpc>
              <a:spcBef>
                <a:spcPts val="61"/>
              </a:spcBef>
              <a:spcAft>
                <a:spcPts val="61"/>
              </a:spcAft>
            </a:pPr>
            <a:r>
              <a:rPr lang="en-US" sz="800" b="1" dirty="0">
                <a:solidFill>
                  <a:schemeClr val="tx1"/>
                </a:solidFill>
              </a:rPr>
              <a:t>Rolling Stock Capacity Planning</a:t>
            </a:r>
            <a:endParaRPr lang="en-GB" sz="800" dirty="0">
              <a:solidFill>
                <a:schemeClr val="tx1"/>
              </a:solidFill>
            </a:endParaRPr>
          </a:p>
        </p:txBody>
      </p:sp>
      <p:sp>
        <p:nvSpPr>
          <p:cNvPr id="23" name="Rounded Rectangle 22"/>
          <p:cNvSpPr/>
          <p:nvPr/>
        </p:nvSpPr>
        <p:spPr>
          <a:xfrm>
            <a:off x="4180608" y="2240869"/>
            <a:ext cx="1664930" cy="339944"/>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3766" tIns="23766" rIns="23766" bIns="23766" rtlCol="0" anchor="ctr"/>
          <a:lstStyle/>
          <a:p>
            <a:pPr algn="ctr">
              <a:lnSpc>
                <a:spcPct val="110000"/>
              </a:lnSpc>
              <a:spcBef>
                <a:spcPts val="61"/>
              </a:spcBef>
              <a:spcAft>
                <a:spcPts val="61"/>
              </a:spcAft>
            </a:pPr>
            <a:r>
              <a:rPr lang="en-ZA" sz="800" b="1" dirty="0">
                <a:solidFill>
                  <a:schemeClr val="tx1"/>
                </a:solidFill>
              </a:rPr>
              <a:t>Rail Network Capacity  Planning </a:t>
            </a:r>
            <a:r>
              <a:rPr lang="en-US" sz="800" b="1" dirty="0">
                <a:solidFill>
                  <a:schemeClr val="tx1"/>
                </a:solidFill>
              </a:rPr>
              <a:t> </a:t>
            </a:r>
            <a:endParaRPr lang="en-GB" sz="800" b="1" dirty="0">
              <a:solidFill>
                <a:schemeClr val="tx1"/>
              </a:solidFill>
            </a:endParaRPr>
          </a:p>
        </p:txBody>
      </p:sp>
      <p:sp>
        <p:nvSpPr>
          <p:cNvPr id="24" name="Rounded Rectangle 23"/>
          <p:cNvSpPr/>
          <p:nvPr/>
        </p:nvSpPr>
        <p:spPr>
          <a:xfrm>
            <a:off x="6579690" y="2240869"/>
            <a:ext cx="1664930" cy="339944"/>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3766" tIns="23766" rIns="23766" bIns="23766" rtlCol="0" anchor="ctr"/>
          <a:lstStyle/>
          <a:p>
            <a:pPr algn="ctr">
              <a:lnSpc>
                <a:spcPct val="110000"/>
              </a:lnSpc>
              <a:spcBef>
                <a:spcPts val="61"/>
              </a:spcBef>
              <a:spcAft>
                <a:spcPts val="61"/>
              </a:spcAft>
            </a:pPr>
            <a:r>
              <a:rPr lang="en-ZA" sz="800" b="1" dirty="0">
                <a:solidFill>
                  <a:schemeClr val="tx1"/>
                </a:solidFill>
              </a:rPr>
              <a:t>Train Crew Capacity  Planning </a:t>
            </a:r>
            <a:r>
              <a:rPr lang="en-US" sz="800" b="1" dirty="0">
                <a:solidFill>
                  <a:schemeClr val="tx1"/>
                </a:solidFill>
              </a:rPr>
              <a:t> </a:t>
            </a:r>
            <a:endParaRPr lang="en-GB" sz="800" b="1" dirty="0">
              <a:solidFill>
                <a:schemeClr val="tx1"/>
              </a:solidFill>
            </a:endParaRPr>
          </a:p>
        </p:txBody>
      </p:sp>
      <p:sp>
        <p:nvSpPr>
          <p:cNvPr id="26" name="Rectangle 25"/>
          <p:cNvSpPr/>
          <p:nvPr/>
        </p:nvSpPr>
        <p:spPr>
          <a:xfrm>
            <a:off x="5463041" y="2897536"/>
            <a:ext cx="3779909" cy="19085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3766" tIns="23766" rIns="23766" bIns="23766" rtlCol="0" anchor="t"/>
          <a:lstStyle/>
          <a:p>
            <a:pPr algn="ctr">
              <a:lnSpc>
                <a:spcPct val="110000"/>
              </a:lnSpc>
              <a:spcBef>
                <a:spcPts val="61"/>
              </a:spcBef>
              <a:spcAft>
                <a:spcPts val="61"/>
              </a:spcAft>
            </a:pPr>
            <a:r>
              <a:rPr lang="en-US" sz="800" b="1" dirty="0">
                <a:solidFill>
                  <a:schemeClr val="tx1"/>
                </a:solidFill>
              </a:rPr>
              <a:t>Production Planning</a:t>
            </a:r>
            <a:endParaRPr lang="en-GB" sz="800" b="1" dirty="0">
              <a:solidFill>
                <a:schemeClr val="tx1"/>
              </a:solidFill>
            </a:endParaRPr>
          </a:p>
        </p:txBody>
      </p:sp>
      <p:sp>
        <p:nvSpPr>
          <p:cNvPr id="32" name="Rounded Rectangle 31"/>
          <p:cNvSpPr/>
          <p:nvPr/>
        </p:nvSpPr>
        <p:spPr>
          <a:xfrm>
            <a:off x="1186014" y="3808557"/>
            <a:ext cx="1457978" cy="702183"/>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3766" tIns="23766" rIns="23766" bIns="23766" rtlCol="0" anchor="ctr"/>
          <a:lstStyle/>
          <a:p>
            <a:pPr algn="ctr">
              <a:lnSpc>
                <a:spcPct val="110000"/>
              </a:lnSpc>
              <a:spcBef>
                <a:spcPts val="61"/>
              </a:spcBef>
              <a:spcAft>
                <a:spcPts val="61"/>
              </a:spcAft>
            </a:pPr>
            <a:r>
              <a:rPr lang="en-US" sz="800" b="1" dirty="0">
                <a:solidFill>
                  <a:schemeClr val="tx1"/>
                </a:solidFill>
              </a:rPr>
              <a:t>Optimal Blocking Plan</a:t>
            </a:r>
          </a:p>
          <a:p>
            <a:pPr algn="ctr">
              <a:lnSpc>
                <a:spcPct val="110000"/>
              </a:lnSpc>
              <a:spcBef>
                <a:spcPts val="61"/>
              </a:spcBef>
              <a:spcAft>
                <a:spcPts val="61"/>
              </a:spcAft>
            </a:pPr>
            <a:r>
              <a:rPr lang="en-US" sz="800" dirty="0">
                <a:solidFill>
                  <a:schemeClr val="tx1"/>
                </a:solidFill>
              </a:rPr>
              <a:t>Demand allocation to MTS</a:t>
            </a:r>
            <a:endParaRPr lang="en-GB" sz="800" dirty="0">
              <a:solidFill>
                <a:schemeClr val="tx1"/>
              </a:solidFill>
            </a:endParaRPr>
          </a:p>
        </p:txBody>
      </p:sp>
      <p:sp>
        <p:nvSpPr>
          <p:cNvPr id="36" name="Rounded Rectangle 35"/>
          <p:cNvSpPr/>
          <p:nvPr/>
        </p:nvSpPr>
        <p:spPr>
          <a:xfrm>
            <a:off x="3030850" y="3813131"/>
            <a:ext cx="1746564" cy="81635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3766" tIns="23766" rIns="23766" bIns="23766" rtlCol="0" anchor="ctr"/>
          <a:lstStyle/>
          <a:p>
            <a:pPr algn="ctr">
              <a:lnSpc>
                <a:spcPct val="110000"/>
              </a:lnSpc>
              <a:spcBef>
                <a:spcPts val="61"/>
              </a:spcBef>
              <a:spcAft>
                <a:spcPts val="61"/>
              </a:spcAft>
            </a:pPr>
            <a:r>
              <a:rPr lang="en-US" sz="800" b="1" dirty="0">
                <a:solidFill>
                  <a:schemeClr val="tx1"/>
                </a:solidFill>
              </a:rPr>
              <a:t>Resource Based Train Plan (RBTP)</a:t>
            </a:r>
          </a:p>
          <a:p>
            <a:pPr algn="ctr">
              <a:lnSpc>
                <a:spcPct val="110000"/>
              </a:lnSpc>
              <a:spcBef>
                <a:spcPts val="61"/>
              </a:spcBef>
              <a:spcAft>
                <a:spcPts val="61"/>
              </a:spcAft>
            </a:pPr>
            <a:r>
              <a:rPr lang="en-US" sz="800" dirty="0">
                <a:solidFill>
                  <a:schemeClr val="tx1"/>
                </a:solidFill>
              </a:rPr>
              <a:t>(Mainline and TFR Yard plan with allocated resources type and quantity, and validated service specifications)</a:t>
            </a:r>
            <a:endParaRPr lang="en-GB" sz="800" dirty="0">
              <a:solidFill>
                <a:schemeClr val="tx1"/>
              </a:solidFill>
            </a:endParaRPr>
          </a:p>
        </p:txBody>
      </p:sp>
      <p:sp>
        <p:nvSpPr>
          <p:cNvPr id="38" name="Rounded Rectangle 37"/>
          <p:cNvSpPr/>
          <p:nvPr/>
        </p:nvSpPr>
        <p:spPr>
          <a:xfrm>
            <a:off x="5687449" y="3083226"/>
            <a:ext cx="1706242" cy="809697"/>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3766" tIns="23766" rIns="23766" bIns="23766" rtlCol="0" anchor="ctr"/>
          <a:lstStyle/>
          <a:p>
            <a:pPr algn="ctr">
              <a:lnSpc>
                <a:spcPct val="110000"/>
              </a:lnSpc>
              <a:spcBef>
                <a:spcPts val="61"/>
              </a:spcBef>
              <a:spcAft>
                <a:spcPts val="61"/>
              </a:spcAft>
            </a:pPr>
            <a:r>
              <a:rPr lang="en-US" sz="800" b="1" dirty="0">
                <a:solidFill>
                  <a:schemeClr val="tx1"/>
                </a:solidFill>
              </a:rPr>
              <a:t>Production Plan</a:t>
            </a:r>
          </a:p>
          <a:p>
            <a:pPr algn="ctr">
              <a:lnSpc>
                <a:spcPct val="110000"/>
              </a:lnSpc>
              <a:spcBef>
                <a:spcPts val="61"/>
              </a:spcBef>
              <a:spcAft>
                <a:spcPts val="61"/>
              </a:spcAft>
            </a:pPr>
            <a:r>
              <a:rPr lang="en-US" sz="800" dirty="0">
                <a:solidFill>
                  <a:schemeClr val="tx1"/>
                </a:solidFill>
              </a:rPr>
              <a:t>(Mainline and Yard train plans with allocated resources by name and number (RBTP, Orders and Service Specifications))</a:t>
            </a:r>
            <a:endParaRPr lang="en-GB" sz="800" dirty="0">
              <a:solidFill>
                <a:schemeClr val="tx1"/>
              </a:solidFill>
            </a:endParaRPr>
          </a:p>
        </p:txBody>
      </p:sp>
      <p:sp>
        <p:nvSpPr>
          <p:cNvPr id="40" name="Rounded Rectangle 39"/>
          <p:cNvSpPr/>
          <p:nvPr/>
        </p:nvSpPr>
        <p:spPr>
          <a:xfrm>
            <a:off x="7581368" y="3060911"/>
            <a:ext cx="1336634" cy="81376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3766" tIns="23766" rIns="23766" bIns="23766" rtlCol="0" anchor="ctr"/>
          <a:lstStyle/>
          <a:p>
            <a:pPr algn="ctr">
              <a:lnSpc>
                <a:spcPct val="110000"/>
              </a:lnSpc>
              <a:spcBef>
                <a:spcPts val="61"/>
              </a:spcBef>
              <a:spcAft>
                <a:spcPts val="61"/>
              </a:spcAft>
            </a:pPr>
            <a:r>
              <a:rPr lang="en-US" sz="800" b="1" dirty="0">
                <a:solidFill>
                  <a:schemeClr val="tx1"/>
                </a:solidFill>
              </a:rPr>
              <a:t>Wagon Distribution Plan</a:t>
            </a:r>
          </a:p>
          <a:p>
            <a:pPr algn="ctr">
              <a:lnSpc>
                <a:spcPct val="110000"/>
              </a:lnSpc>
              <a:spcBef>
                <a:spcPts val="61"/>
              </a:spcBef>
              <a:spcAft>
                <a:spcPts val="61"/>
              </a:spcAft>
            </a:pPr>
            <a:r>
              <a:rPr lang="en-US" sz="800" dirty="0">
                <a:solidFill>
                  <a:schemeClr val="tx1"/>
                </a:solidFill>
              </a:rPr>
              <a:t>(Wagon movement works orders)</a:t>
            </a:r>
            <a:endParaRPr lang="en-GB" sz="800" dirty="0">
              <a:solidFill>
                <a:schemeClr val="tx1"/>
              </a:solidFill>
            </a:endParaRPr>
          </a:p>
        </p:txBody>
      </p:sp>
      <p:sp>
        <p:nvSpPr>
          <p:cNvPr id="41" name="Rounded Rectangle 40"/>
          <p:cNvSpPr/>
          <p:nvPr/>
        </p:nvSpPr>
        <p:spPr>
          <a:xfrm>
            <a:off x="7595995" y="3964411"/>
            <a:ext cx="1336634" cy="545777"/>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3766" tIns="23766" rIns="23766" bIns="23766" rtlCol="0" anchor="ctr"/>
          <a:lstStyle/>
          <a:p>
            <a:pPr algn="ctr">
              <a:lnSpc>
                <a:spcPct val="110000"/>
              </a:lnSpc>
              <a:spcBef>
                <a:spcPts val="61"/>
              </a:spcBef>
              <a:spcAft>
                <a:spcPts val="61"/>
              </a:spcAft>
            </a:pPr>
            <a:r>
              <a:rPr lang="en-US" sz="800" b="1" dirty="0">
                <a:solidFill>
                  <a:schemeClr val="tx1"/>
                </a:solidFill>
              </a:rPr>
              <a:t>Locomotive Distribution Plan</a:t>
            </a:r>
          </a:p>
          <a:p>
            <a:pPr algn="ctr">
              <a:lnSpc>
                <a:spcPct val="110000"/>
              </a:lnSpc>
              <a:spcBef>
                <a:spcPts val="61"/>
              </a:spcBef>
              <a:spcAft>
                <a:spcPts val="61"/>
              </a:spcAft>
            </a:pPr>
            <a:r>
              <a:rPr lang="en-US" sz="800" dirty="0">
                <a:solidFill>
                  <a:schemeClr val="tx1"/>
                </a:solidFill>
              </a:rPr>
              <a:t>(Locomotive movement works orders)</a:t>
            </a:r>
            <a:endParaRPr lang="en-GB" sz="800" dirty="0">
              <a:solidFill>
                <a:schemeClr val="tx1"/>
              </a:solidFill>
            </a:endParaRPr>
          </a:p>
        </p:txBody>
      </p:sp>
      <p:sp>
        <p:nvSpPr>
          <p:cNvPr id="42" name="Rounded Rectangle 41"/>
          <p:cNvSpPr/>
          <p:nvPr/>
        </p:nvSpPr>
        <p:spPr>
          <a:xfrm>
            <a:off x="5737022" y="3953875"/>
            <a:ext cx="1701193" cy="553434"/>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3766" tIns="23766" rIns="23766" bIns="23766" rtlCol="0" anchor="ctr"/>
          <a:lstStyle/>
          <a:p>
            <a:pPr algn="ctr">
              <a:lnSpc>
                <a:spcPct val="110000"/>
              </a:lnSpc>
              <a:spcBef>
                <a:spcPts val="61"/>
              </a:spcBef>
              <a:spcAft>
                <a:spcPts val="61"/>
              </a:spcAft>
            </a:pPr>
            <a:r>
              <a:rPr lang="en-US" sz="800" b="1" dirty="0">
                <a:solidFill>
                  <a:schemeClr val="tx1"/>
                </a:solidFill>
              </a:rPr>
              <a:t>Train Crew Allocation Plan</a:t>
            </a:r>
          </a:p>
          <a:p>
            <a:pPr algn="ctr">
              <a:lnSpc>
                <a:spcPct val="110000"/>
              </a:lnSpc>
              <a:spcBef>
                <a:spcPts val="61"/>
              </a:spcBef>
              <a:spcAft>
                <a:spcPts val="61"/>
              </a:spcAft>
            </a:pPr>
            <a:r>
              <a:rPr lang="en-US" sz="800" dirty="0">
                <a:solidFill>
                  <a:schemeClr val="tx1"/>
                </a:solidFill>
              </a:rPr>
              <a:t>(Crew Roster)</a:t>
            </a:r>
            <a:endParaRPr lang="en-GB" sz="800" dirty="0">
              <a:solidFill>
                <a:schemeClr val="tx1"/>
              </a:solidFill>
            </a:endParaRPr>
          </a:p>
        </p:txBody>
      </p:sp>
      <p:sp>
        <p:nvSpPr>
          <p:cNvPr id="45" name="Rounded Rectangle 44"/>
          <p:cNvSpPr/>
          <p:nvPr/>
        </p:nvSpPr>
        <p:spPr>
          <a:xfrm>
            <a:off x="1190129" y="5075046"/>
            <a:ext cx="1631976" cy="512385"/>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3766" tIns="23766" rIns="23766" bIns="23766" rtlCol="0" anchor="ctr"/>
          <a:lstStyle/>
          <a:p>
            <a:pPr algn="ctr">
              <a:lnSpc>
                <a:spcPct val="110000"/>
              </a:lnSpc>
              <a:spcBef>
                <a:spcPts val="61"/>
              </a:spcBef>
              <a:spcAft>
                <a:spcPts val="61"/>
              </a:spcAft>
            </a:pPr>
            <a:r>
              <a:rPr lang="en-US" sz="800" b="1" dirty="0">
                <a:solidFill>
                  <a:schemeClr val="tx1"/>
                </a:solidFill>
              </a:rPr>
              <a:t>Train Crew Execution Monitoring and Deviation Management</a:t>
            </a:r>
          </a:p>
        </p:txBody>
      </p:sp>
      <p:sp>
        <p:nvSpPr>
          <p:cNvPr id="46" name="Rounded Rectangle 45"/>
          <p:cNvSpPr/>
          <p:nvPr/>
        </p:nvSpPr>
        <p:spPr>
          <a:xfrm>
            <a:off x="2949050" y="5083754"/>
            <a:ext cx="1472153" cy="490428"/>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3766" tIns="23766" rIns="23766" bIns="23766" rtlCol="0" anchor="ctr"/>
          <a:lstStyle/>
          <a:p>
            <a:pPr algn="ctr">
              <a:lnSpc>
                <a:spcPct val="110000"/>
              </a:lnSpc>
              <a:spcBef>
                <a:spcPts val="61"/>
              </a:spcBef>
              <a:spcAft>
                <a:spcPts val="61"/>
              </a:spcAft>
            </a:pPr>
            <a:r>
              <a:rPr lang="en-US" sz="800" b="1" dirty="0">
                <a:solidFill>
                  <a:schemeClr val="tx1"/>
                </a:solidFill>
              </a:rPr>
              <a:t>Locomotive Execution Monitoring and Deviation Management</a:t>
            </a:r>
          </a:p>
        </p:txBody>
      </p:sp>
      <p:sp>
        <p:nvSpPr>
          <p:cNvPr id="47" name="Rounded Rectangle 46"/>
          <p:cNvSpPr/>
          <p:nvPr/>
        </p:nvSpPr>
        <p:spPr>
          <a:xfrm>
            <a:off x="4529608" y="5083753"/>
            <a:ext cx="1371810" cy="490429"/>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3766" tIns="23766" rIns="23766" bIns="23766" rtlCol="0" anchor="ctr"/>
          <a:lstStyle/>
          <a:p>
            <a:pPr algn="ctr">
              <a:lnSpc>
                <a:spcPct val="110000"/>
              </a:lnSpc>
              <a:spcBef>
                <a:spcPts val="61"/>
              </a:spcBef>
              <a:spcAft>
                <a:spcPts val="61"/>
              </a:spcAft>
            </a:pPr>
            <a:r>
              <a:rPr lang="en-US" sz="800" b="1" dirty="0">
                <a:solidFill>
                  <a:schemeClr val="tx1"/>
                </a:solidFill>
              </a:rPr>
              <a:t>Wagon Execution Monitoring and Deviation Management</a:t>
            </a:r>
          </a:p>
        </p:txBody>
      </p:sp>
      <p:sp>
        <p:nvSpPr>
          <p:cNvPr id="48" name="Rounded Rectangle 47"/>
          <p:cNvSpPr/>
          <p:nvPr/>
        </p:nvSpPr>
        <p:spPr>
          <a:xfrm>
            <a:off x="6019849" y="5061798"/>
            <a:ext cx="1233193" cy="512385"/>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3766" tIns="23766" rIns="23766" bIns="23766" rtlCol="0" anchor="ctr"/>
          <a:lstStyle/>
          <a:p>
            <a:pPr algn="ctr">
              <a:lnSpc>
                <a:spcPct val="110000"/>
              </a:lnSpc>
              <a:spcBef>
                <a:spcPts val="61"/>
              </a:spcBef>
              <a:spcAft>
                <a:spcPts val="61"/>
              </a:spcAft>
            </a:pPr>
            <a:r>
              <a:rPr lang="en-US" sz="800" b="1" dirty="0">
                <a:solidFill>
                  <a:schemeClr val="tx1"/>
                </a:solidFill>
              </a:rPr>
              <a:t>TCO: Production Plan Execution Monitoring   </a:t>
            </a:r>
          </a:p>
        </p:txBody>
      </p:sp>
      <p:sp>
        <p:nvSpPr>
          <p:cNvPr id="49" name="Rounded Rectangle 48"/>
          <p:cNvSpPr/>
          <p:nvPr/>
        </p:nvSpPr>
        <p:spPr>
          <a:xfrm>
            <a:off x="7427562" y="5045154"/>
            <a:ext cx="1371810" cy="52903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3766" tIns="23766" rIns="23766" bIns="23766" rtlCol="0" anchor="ctr"/>
          <a:lstStyle/>
          <a:p>
            <a:pPr algn="ctr">
              <a:lnSpc>
                <a:spcPct val="110000"/>
              </a:lnSpc>
              <a:spcBef>
                <a:spcPts val="61"/>
              </a:spcBef>
              <a:spcAft>
                <a:spcPts val="61"/>
              </a:spcAft>
            </a:pPr>
            <a:r>
              <a:rPr lang="en-US" sz="800" b="1" dirty="0">
                <a:solidFill>
                  <a:schemeClr val="tx1"/>
                </a:solidFill>
              </a:rPr>
              <a:t>Traffic Regulator: Production Plan Execution Monitoring</a:t>
            </a:r>
          </a:p>
        </p:txBody>
      </p:sp>
      <p:sp>
        <p:nvSpPr>
          <p:cNvPr id="50" name="Rounded Rectangle 49"/>
          <p:cNvSpPr/>
          <p:nvPr/>
        </p:nvSpPr>
        <p:spPr>
          <a:xfrm>
            <a:off x="1095647" y="5718531"/>
            <a:ext cx="7786799" cy="336244"/>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3766" tIns="23766" rIns="23766" bIns="23766" rtlCol="0" anchor="ctr"/>
          <a:lstStyle/>
          <a:p>
            <a:pPr algn="ctr">
              <a:lnSpc>
                <a:spcPct val="110000"/>
              </a:lnSpc>
              <a:spcBef>
                <a:spcPts val="61"/>
              </a:spcBef>
              <a:spcAft>
                <a:spcPts val="61"/>
              </a:spcAft>
            </a:pPr>
            <a:r>
              <a:rPr lang="en-US" sz="800" b="1" dirty="0">
                <a:solidFill>
                  <a:schemeClr val="tx1"/>
                </a:solidFill>
              </a:rPr>
              <a:t>Assess Impact of Deviations </a:t>
            </a:r>
            <a:r>
              <a:rPr lang="en-US" sz="800" dirty="0">
                <a:solidFill>
                  <a:schemeClr val="tx1"/>
                </a:solidFill>
              </a:rPr>
              <a:t>(To enable/inform rescheduling requirements)</a:t>
            </a:r>
            <a:endParaRPr lang="en-US" sz="800" b="1" dirty="0">
              <a:solidFill>
                <a:schemeClr val="tx1"/>
              </a:solidFill>
            </a:endParaRPr>
          </a:p>
        </p:txBody>
      </p:sp>
      <p:sp>
        <p:nvSpPr>
          <p:cNvPr id="29" name="Rounded Rectangle 29">
            <a:extLst>
              <a:ext uri="{FF2B5EF4-FFF2-40B4-BE49-F238E27FC236}">
                <a16:creationId xmlns:a16="http://schemas.microsoft.com/office/drawing/2014/main" id="{6C8794AD-844C-4240-8BB6-8A3FF370A16C}"/>
              </a:ext>
            </a:extLst>
          </p:cNvPr>
          <p:cNvSpPr/>
          <p:nvPr/>
        </p:nvSpPr>
        <p:spPr>
          <a:xfrm>
            <a:off x="3031173" y="3102893"/>
            <a:ext cx="1741148" cy="634975"/>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3766" tIns="23766" rIns="23766" bIns="23766" rtlCol="0" anchor="ctr"/>
          <a:lstStyle/>
          <a:p>
            <a:pPr algn="ctr">
              <a:lnSpc>
                <a:spcPct val="110000"/>
              </a:lnSpc>
              <a:spcBef>
                <a:spcPts val="61"/>
              </a:spcBef>
              <a:spcAft>
                <a:spcPts val="61"/>
              </a:spcAft>
            </a:pPr>
            <a:r>
              <a:rPr lang="en-US" sz="800" b="1" dirty="0">
                <a:solidFill>
                  <a:schemeClr val="tx1"/>
                </a:solidFill>
              </a:rPr>
              <a:t>Master Train Schedule (MTS)</a:t>
            </a:r>
          </a:p>
          <a:p>
            <a:pPr algn="ctr">
              <a:lnSpc>
                <a:spcPct val="110000"/>
              </a:lnSpc>
              <a:spcBef>
                <a:spcPts val="75"/>
              </a:spcBef>
              <a:spcAft>
                <a:spcPts val="75"/>
              </a:spcAft>
            </a:pPr>
            <a:r>
              <a:rPr lang="en-US" sz="800" dirty="0">
                <a:solidFill>
                  <a:schemeClr val="tx1"/>
                </a:solidFill>
              </a:rPr>
              <a:t>(Mainline and yard constraints)</a:t>
            </a:r>
            <a:endParaRPr lang="en-GB" sz="800" dirty="0">
              <a:solidFill>
                <a:schemeClr val="tx1"/>
              </a:solidFill>
            </a:endParaRPr>
          </a:p>
        </p:txBody>
      </p:sp>
      <p:sp>
        <p:nvSpPr>
          <p:cNvPr id="27" name="Rounded Rectangle 26"/>
          <p:cNvSpPr/>
          <p:nvPr/>
        </p:nvSpPr>
        <p:spPr>
          <a:xfrm>
            <a:off x="9580235" y="3693073"/>
            <a:ext cx="1252592" cy="399699"/>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3766" tIns="23766" rIns="23766" bIns="23766" rtlCol="0" anchor="ctr"/>
          <a:lstStyle/>
          <a:p>
            <a:pPr algn="ctr">
              <a:lnSpc>
                <a:spcPct val="110000"/>
              </a:lnSpc>
              <a:spcBef>
                <a:spcPts val="61"/>
              </a:spcBef>
              <a:spcAft>
                <a:spcPts val="61"/>
              </a:spcAft>
            </a:pPr>
            <a:r>
              <a:rPr lang="en-US" sz="800" b="1" dirty="0">
                <a:solidFill>
                  <a:schemeClr val="tx1"/>
                </a:solidFill>
              </a:rPr>
              <a:t>Railway Simulation </a:t>
            </a:r>
            <a:endParaRPr lang="en-GB" sz="800" b="1" dirty="0">
              <a:solidFill>
                <a:schemeClr val="tx1"/>
              </a:solidFill>
            </a:endParaRPr>
          </a:p>
        </p:txBody>
      </p:sp>
      <p:sp>
        <p:nvSpPr>
          <p:cNvPr id="35" name="Rounded Rectangle 31">
            <a:extLst>
              <a:ext uri="{FF2B5EF4-FFF2-40B4-BE49-F238E27FC236}">
                <a16:creationId xmlns:a16="http://schemas.microsoft.com/office/drawing/2014/main" id="{88416370-FDAB-4240-8A02-EF95D89EAD29}"/>
              </a:ext>
            </a:extLst>
          </p:cNvPr>
          <p:cNvSpPr/>
          <p:nvPr/>
        </p:nvSpPr>
        <p:spPr>
          <a:xfrm>
            <a:off x="1186014" y="3111146"/>
            <a:ext cx="1538628" cy="626722"/>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3766" tIns="23766" rIns="23766" bIns="23766" rtlCol="0" anchor="ctr"/>
          <a:lstStyle/>
          <a:p>
            <a:pPr algn="ctr">
              <a:lnSpc>
                <a:spcPct val="110000"/>
              </a:lnSpc>
              <a:spcBef>
                <a:spcPts val="61"/>
              </a:spcBef>
              <a:spcAft>
                <a:spcPts val="61"/>
              </a:spcAft>
            </a:pPr>
            <a:r>
              <a:rPr lang="en-US" sz="800" b="1" dirty="0">
                <a:solidFill>
                  <a:schemeClr val="tx1"/>
                </a:solidFill>
              </a:rPr>
              <a:t>Operational Slot Capacity </a:t>
            </a:r>
          </a:p>
          <a:p>
            <a:pPr algn="ctr">
              <a:lnSpc>
                <a:spcPct val="110000"/>
              </a:lnSpc>
              <a:spcBef>
                <a:spcPts val="61"/>
              </a:spcBef>
              <a:spcAft>
                <a:spcPts val="61"/>
              </a:spcAft>
            </a:pPr>
            <a:r>
              <a:rPr lang="en-US" sz="800" dirty="0">
                <a:solidFill>
                  <a:schemeClr val="tx1"/>
                </a:solidFill>
              </a:rPr>
              <a:t>(Rail Network configuration and train configurations)</a:t>
            </a:r>
            <a:endParaRPr lang="en-GB" sz="800" dirty="0">
              <a:solidFill>
                <a:schemeClr val="tx1"/>
              </a:solidFill>
            </a:endParaRPr>
          </a:p>
        </p:txBody>
      </p:sp>
      <p:sp>
        <p:nvSpPr>
          <p:cNvPr id="28" name="Rectangle 27"/>
          <p:cNvSpPr/>
          <p:nvPr/>
        </p:nvSpPr>
        <p:spPr>
          <a:xfrm>
            <a:off x="618755" y="1757700"/>
            <a:ext cx="11029906" cy="48242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ZA" sz="800" dirty="0">
              <a:solidFill>
                <a:schemeClr val="tx1"/>
              </a:solidFill>
            </a:endParaRPr>
          </a:p>
        </p:txBody>
      </p:sp>
      <p:sp>
        <p:nvSpPr>
          <p:cNvPr id="30" name="TextBox 29">
            <a:extLst>
              <a:ext uri="{FF2B5EF4-FFF2-40B4-BE49-F238E27FC236}">
                <a16:creationId xmlns:a16="http://schemas.microsoft.com/office/drawing/2014/main" id="{1EE05589-F6BE-4E81-9EE1-81AC27A0D327}"/>
              </a:ext>
            </a:extLst>
          </p:cNvPr>
          <p:cNvSpPr txBox="1"/>
          <p:nvPr/>
        </p:nvSpPr>
        <p:spPr>
          <a:xfrm>
            <a:off x="600124" y="1055335"/>
            <a:ext cx="10839450" cy="694742"/>
          </a:xfrm>
          <a:prstGeom prst="rect">
            <a:avLst/>
          </a:prstGeom>
          <a:noFill/>
        </p:spPr>
        <p:txBody>
          <a:bodyPr wrap="square" rtlCol="0">
            <a:spAutoFit/>
          </a:bodyPr>
          <a:lstStyle/>
          <a:p>
            <a:pPr>
              <a:lnSpc>
                <a:spcPct val="150000"/>
              </a:lnSpc>
            </a:pPr>
            <a:r>
              <a:rPr lang="en-US" sz="1400" dirty="0">
                <a:latin typeface="+mn-lt"/>
              </a:rPr>
              <a:t>High level capabilities required to enable and support the Scheduled Railways Philosophy adopted by TFR to </a:t>
            </a:r>
            <a:r>
              <a:rPr lang="en-US" sz="1400" dirty="0"/>
              <a:t>ensure that planning and execution is in line with the published, balanced, and resourced base train plan for a given production planning period.  </a:t>
            </a:r>
            <a:endParaRPr lang="en-ZA" sz="1400" dirty="0">
              <a:latin typeface="+mn-lt"/>
            </a:endParaRPr>
          </a:p>
        </p:txBody>
      </p:sp>
    </p:spTree>
    <p:extLst>
      <p:ext uri="{BB962C8B-B14F-4D97-AF65-F5344CB8AC3E}">
        <p14:creationId xmlns:p14="http://schemas.microsoft.com/office/powerpoint/2010/main" val="4147123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1"/>
          <p:cNvSpPr>
            <a:spLocks noGrp="1"/>
          </p:cNvSpPr>
          <p:nvPr>
            <p:ph type="title"/>
          </p:nvPr>
        </p:nvSpPr>
        <p:spPr>
          <a:xfrm>
            <a:off x="574438" y="340135"/>
            <a:ext cx="8496942" cy="720105"/>
          </a:xfrm>
        </p:spPr>
        <p:txBody>
          <a:bodyPr vert="horz" lIns="0" tIns="0" rIns="0" bIns="0" rtlCol="0" anchor="ctr">
            <a:noAutofit/>
          </a:bodyPr>
          <a:lstStyle/>
          <a:p>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TFR ICT Reference Architecture</a:t>
            </a:r>
            <a:endParaRPr lang="en-ZA"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C4ADD45D-101A-4B77-B4EF-FDEC703FDFA2}"/>
              </a:ext>
            </a:extLst>
          </p:cNvPr>
          <p:cNvPicPr>
            <a:picLocks noChangeAspect="1"/>
          </p:cNvPicPr>
          <p:nvPr/>
        </p:nvPicPr>
        <p:blipFill>
          <a:blip r:embed="rId2"/>
          <a:stretch>
            <a:fillRect/>
          </a:stretch>
        </p:blipFill>
        <p:spPr>
          <a:xfrm>
            <a:off x="574438" y="1293150"/>
            <a:ext cx="11060971" cy="4840254"/>
          </a:xfrm>
          <a:prstGeom prst="rect">
            <a:avLst/>
          </a:prstGeom>
          <a:ln w="22225">
            <a:solidFill>
              <a:schemeClr val="tx1"/>
            </a:solidFill>
          </a:ln>
        </p:spPr>
      </p:pic>
    </p:spTree>
    <p:extLst>
      <p:ext uri="{BB962C8B-B14F-4D97-AF65-F5344CB8AC3E}">
        <p14:creationId xmlns:p14="http://schemas.microsoft.com/office/powerpoint/2010/main" val="2362378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268E47-D426-4DC3-A24D-DC6BB99525EC}"/>
              </a:ext>
            </a:extLst>
          </p:cNvPr>
          <p:cNvPicPr>
            <a:picLocks noChangeAspect="1"/>
          </p:cNvPicPr>
          <p:nvPr/>
        </p:nvPicPr>
        <p:blipFill>
          <a:blip r:embed="rId2"/>
          <a:stretch>
            <a:fillRect/>
          </a:stretch>
        </p:blipFill>
        <p:spPr>
          <a:xfrm>
            <a:off x="260903" y="1295400"/>
            <a:ext cx="11526447" cy="5285874"/>
          </a:xfrm>
          <a:prstGeom prst="rect">
            <a:avLst/>
          </a:prstGeom>
          <a:ln w="28575">
            <a:solidFill>
              <a:schemeClr val="tx1"/>
            </a:solidFill>
          </a:ln>
        </p:spPr>
      </p:pic>
      <p:sp>
        <p:nvSpPr>
          <p:cNvPr id="4" name="Title 1">
            <a:extLst>
              <a:ext uri="{FF2B5EF4-FFF2-40B4-BE49-F238E27FC236}">
                <a16:creationId xmlns:a16="http://schemas.microsoft.com/office/drawing/2014/main" id="{D0A437A7-D4E7-4694-8308-07442336F823}"/>
              </a:ext>
            </a:extLst>
          </p:cNvPr>
          <p:cNvSpPr txBox="1">
            <a:spLocks/>
          </p:cNvSpPr>
          <p:nvPr/>
        </p:nvSpPr>
        <p:spPr>
          <a:xfrm>
            <a:off x="618755" y="354291"/>
            <a:ext cx="10456863" cy="720725"/>
          </a:xfrm>
          <a:prstGeom prst="rect">
            <a:avLst/>
          </a:prstGeom>
        </p:spPr>
        <p:txBody>
          <a:bodyPr vert="horz" lIns="0" tIns="0" rIns="0" bIns="0" rtlCol="0" anchor="ctr">
            <a:noAutofit/>
          </a:bodyPr>
          <a:lstStyle>
            <a:lvl1pPr algn="l" defTabSz="779173" rtl="0" eaLnBrk="1" latinLnBrk="0" hangingPunct="1">
              <a:spcBef>
                <a:spcPct val="0"/>
              </a:spcBef>
              <a:buNone/>
              <a:defRPr sz="2800" b="1" kern="1200" cap="none" spc="0" baseline="0">
                <a:solidFill>
                  <a:schemeClr val="tx1">
                    <a:lumMod val="50000"/>
                    <a:lumOff val="50000"/>
                  </a:schemeClr>
                </a:solidFill>
                <a:latin typeface="+mj-lt"/>
                <a:ea typeface="+mj-ea"/>
                <a:cs typeface="+mj-cs"/>
              </a:defRPr>
            </a:lvl1pPr>
          </a:lstStyle>
          <a:p>
            <a:r>
              <a:rPr lang="en-ZA" sz="2200" dirty="0">
                <a:solidFill>
                  <a:schemeClr val="tx1"/>
                </a:solidFill>
                <a:latin typeface="Tahoma" panose="020B0604030504040204" pitchFamily="34" charset="0"/>
                <a:ea typeface="Tahoma" panose="020B0604030504040204" pitchFamily="34" charset="0"/>
                <a:cs typeface="Tahoma" panose="020B0604030504040204" pitchFamily="34" charset="0"/>
              </a:rPr>
              <a:t>High Level Solution Design</a:t>
            </a:r>
            <a:endParaRPr lang="en-ZA" sz="2200" dirty="0">
              <a:solidFill>
                <a:schemeClr val="tx1"/>
              </a:solidFill>
            </a:endParaRPr>
          </a:p>
        </p:txBody>
      </p:sp>
    </p:spTree>
    <p:extLst>
      <p:ext uri="{BB962C8B-B14F-4D97-AF65-F5344CB8AC3E}">
        <p14:creationId xmlns:p14="http://schemas.microsoft.com/office/powerpoint/2010/main" val="808982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C63E190-DE85-45BD-96F8-D484F8A5D343}"/>
              </a:ext>
            </a:extLst>
          </p:cNvPr>
          <p:cNvGrpSpPr/>
          <p:nvPr/>
        </p:nvGrpSpPr>
        <p:grpSpPr>
          <a:xfrm>
            <a:off x="503583" y="1225135"/>
            <a:ext cx="11025808" cy="5458012"/>
            <a:chOff x="1338335" y="1225135"/>
            <a:chExt cx="9475138" cy="5458012"/>
          </a:xfrm>
        </p:grpSpPr>
        <p:sp>
          <p:nvSpPr>
            <p:cNvPr id="4" name="Rounded Rectangle 508">
              <a:extLst>
                <a:ext uri="{FF2B5EF4-FFF2-40B4-BE49-F238E27FC236}">
                  <a16:creationId xmlns:a16="http://schemas.microsoft.com/office/drawing/2014/main" id="{904E1AC7-ABFF-4DA7-A5D0-CB9D3B3A3178}"/>
                </a:ext>
              </a:extLst>
            </p:cNvPr>
            <p:cNvSpPr/>
            <p:nvPr/>
          </p:nvSpPr>
          <p:spPr>
            <a:xfrm>
              <a:off x="2263165" y="5349040"/>
              <a:ext cx="1146496" cy="463900"/>
            </a:xfrm>
            <a:prstGeom prst="roundRect">
              <a:avLst>
                <a:gd name="adj" fmla="val 4386"/>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1" tIns="18281" rIns="18281" bIns="18281" anchor="ctr"/>
            <a:lstStyle/>
            <a:p>
              <a:pPr algn="ctr">
                <a:lnSpc>
                  <a:spcPct val="110000"/>
                </a:lnSpc>
                <a:spcBef>
                  <a:spcPts val="46"/>
                </a:spcBef>
                <a:spcAft>
                  <a:spcPts val="46"/>
                </a:spcAft>
                <a:defRPr/>
              </a:pPr>
              <a:r>
                <a:rPr lang="en-ZA" sz="1100" dirty="0">
                  <a:solidFill>
                    <a:schemeClr val="tx1"/>
                  </a:solidFill>
                </a:rPr>
                <a:t>Internet of things</a:t>
              </a:r>
            </a:p>
          </p:txBody>
        </p:sp>
        <p:sp>
          <p:nvSpPr>
            <p:cNvPr id="5" name="Rounded Rectangle 514">
              <a:extLst>
                <a:ext uri="{FF2B5EF4-FFF2-40B4-BE49-F238E27FC236}">
                  <a16:creationId xmlns:a16="http://schemas.microsoft.com/office/drawing/2014/main" id="{B1D8A6B2-89BC-4F7D-BD5F-BE15A41DF43C}"/>
                </a:ext>
              </a:extLst>
            </p:cNvPr>
            <p:cNvSpPr/>
            <p:nvPr/>
          </p:nvSpPr>
          <p:spPr>
            <a:xfrm>
              <a:off x="1488939" y="1361528"/>
              <a:ext cx="9084810" cy="266289"/>
            </a:xfrm>
            <a:prstGeom prst="roundRect">
              <a:avLst>
                <a:gd name="adj" fmla="val 9772"/>
              </a:avLst>
            </a:prstGeom>
            <a:solidFill>
              <a:srgbClr val="E7E6E6"/>
            </a:solidFill>
            <a:ln w="6350" cap="flat" cmpd="sng" algn="ctr">
              <a:solidFill>
                <a:srgbClr val="ECE8DD"/>
              </a:solidFill>
              <a:prstDash val="sysDot"/>
              <a:miter lim="800000"/>
            </a:ln>
            <a:effectLst/>
          </p:spPr>
          <p:txBody>
            <a:bodyPr anchor="ctr" anchorCtr="1"/>
            <a:lstStyle/>
            <a:p>
              <a:pPr algn="ctr" defTabSz="428619">
                <a:defRPr/>
              </a:pPr>
              <a:r>
                <a:rPr lang="en-US" sz="1100" kern="0" dirty="0">
                  <a:solidFill>
                    <a:prstClr val="black"/>
                  </a:solidFill>
                  <a:latin typeface="+mj-lt"/>
                </a:rPr>
                <a:t>Customer Portal</a:t>
              </a:r>
              <a:endParaRPr lang="en-ZA" sz="1100" kern="0" dirty="0">
                <a:solidFill>
                  <a:prstClr val="black"/>
                </a:solidFill>
                <a:latin typeface="+mj-lt"/>
              </a:endParaRPr>
            </a:p>
          </p:txBody>
        </p:sp>
        <p:sp>
          <p:nvSpPr>
            <p:cNvPr id="6" name="Rounded Rectangle 556">
              <a:extLst>
                <a:ext uri="{FF2B5EF4-FFF2-40B4-BE49-F238E27FC236}">
                  <a16:creationId xmlns:a16="http://schemas.microsoft.com/office/drawing/2014/main" id="{70E9E3B4-0E17-46FB-9129-FD0FCBE66D12}"/>
                </a:ext>
              </a:extLst>
            </p:cNvPr>
            <p:cNvSpPr/>
            <p:nvPr/>
          </p:nvSpPr>
          <p:spPr>
            <a:xfrm>
              <a:off x="10189140" y="1816912"/>
              <a:ext cx="384610" cy="3948475"/>
            </a:xfrm>
            <a:prstGeom prst="roundRect">
              <a:avLst/>
            </a:prstGeom>
            <a:solidFill>
              <a:schemeClr val="bg2">
                <a:lumMod val="40000"/>
                <a:lumOff val="60000"/>
              </a:schemeClr>
            </a:solidFill>
            <a:ln w="12700" cap="flat" cmpd="sng" algn="ctr">
              <a:solidFill>
                <a:srgbClr val="5B9BD5">
                  <a:shade val="50000"/>
                </a:srgbClr>
              </a:solidFill>
              <a:prstDash val="solid"/>
              <a:miter lim="800000"/>
            </a:ln>
            <a:effectLst/>
          </p:spPr>
          <p:txBody>
            <a:bodyPr vert="wordArtVert" anchor="ctr"/>
            <a:lstStyle/>
            <a:p>
              <a:pPr algn="ctr" defTabSz="428619">
                <a:defRPr/>
              </a:pPr>
              <a:r>
                <a:rPr lang="en-US" sz="750" kern="0" dirty="0">
                  <a:solidFill>
                    <a:prstClr val="black"/>
                  </a:solidFill>
                  <a:latin typeface="Calibri" panose="020F0502020204030204" pitchFamily="34" charset="0"/>
                </a:rPr>
                <a:t>Data and AI</a:t>
              </a:r>
            </a:p>
          </p:txBody>
        </p:sp>
        <p:sp>
          <p:nvSpPr>
            <p:cNvPr id="7" name="Rounded Rectangle 524">
              <a:extLst>
                <a:ext uri="{FF2B5EF4-FFF2-40B4-BE49-F238E27FC236}">
                  <a16:creationId xmlns:a16="http://schemas.microsoft.com/office/drawing/2014/main" id="{435CA362-EF2D-4685-9668-279CFF59561F}"/>
                </a:ext>
              </a:extLst>
            </p:cNvPr>
            <p:cNvSpPr/>
            <p:nvPr/>
          </p:nvSpPr>
          <p:spPr>
            <a:xfrm>
              <a:off x="4776662" y="3028697"/>
              <a:ext cx="3066646" cy="1479558"/>
            </a:xfrm>
            <a:prstGeom prst="roundRect">
              <a:avLst>
                <a:gd name="adj" fmla="val 4386"/>
              </a:avLst>
            </a:prstGeom>
            <a:solidFill>
              <a:schemeClr val="accent3">
                <a:lumMod val="40000"/>
                <a:lumOff val="60000"/>
              </a:schemeClr>
            </a:solidFill>
            <a:ln w="12700" cap="flat" cmpd="sng" algn="ctr">
              <a:solidFill>
                <a:srgbClr val="A5A5A5">
                  <a:lumMod val="50000"/>
                </a:srgbClr>
              </a:solidFill>
              <a:prstDash val="solid"/>
              <a:miter lim="800000"/>
            </a:ln>
            <a:effectLst/>
          </p:spPr>
          <p:txBody>
            <a:bodyPr lIns="0" tIns="0" rIns="0" bIns="0"/>
            <a:lstStyle/>
            <a:p>
              <a:pPr algn="ctr" defTabSz="428619">
                <a:defRPr/>
              </a:pPr>
              <a:r>
                <a:rPr lang="en-US" sz="1100" kern="0" dirty="0">
                  <a:solidFill>
                    <a:prstClr val="black"/>
                  </a:solidFill>
                  <a:latin typeface="Calibri" panose="020F0502020204030204"/>
                </a:rPr>
                <a:t>ITP Programme</a:t>
              </a:r>
              <a:endParaRPr lang="en-ZA" sz="1100" kern="0" dirty="0">
                <a:solidFill>
                  <a:prstClr val="black"/>
                </a:solidFill>
                <a:latin typeface="Calibri" panose="020F0502020204030204"/>
              </a:endParaRPr>
            </a:p>
            <a:p>
              <a:pPr algn="ctr" defTabSz="428619">
                <a:defRPr/>
              </a:pPr>
              <a:endParaRPr lang="en-ZA" sz="1100" kern="0" dirty="0">
                <a:solidFill>
                  <a:prstClr val="black"/>
                </a:solidFill>
                <a:latin typeface="Calibri" panose="020F0502020204030204"/>
              </a:endParaRPr>
            </a:p>
            <a:p>
              <a:pPr algn="ctr" defTabSz="428619">
                <a:defRPr/>
              </a:pPr>
              <a:endParaRPr lang="en-ZA" sz="1100" kern="0" dirty="0">
                <a:solidFill>
                  <a:prstClr val="black"/>
                </a:solidFill>
                <a:latin typeface="Calibri" panose="020F0502020204030204"/>
              </a:endParaRPr>
            </a:p>
          </p:txBody>
        </p:sp>
        <p:sp>
          <p:nvSpPr>
            <p:cNvPr id="8" name="Rectangle: Rounded Corners 7">
              <a:extLst>
                <a:ext uri="{FF2B5EF4-FFF2-40B4-BE49-F238E27FC236}">
                  <a16:creationId xmlns:a16="http://schemas.microsoft.com/office/drawing/2014/main" id="{1194A187-9707-412A-B585-FCF09938BB71}"/>
                </a:ext>
              </a:extLst>
            </p:cNvPr>
            <p:cNvSpPr/>
            <p:nvPr/>
          </p:nvSpPr>
          <p:spPr>
            <a:xfrm>
              <a:off x="6017662" y="3497659"/>
              <a:ext cx="907408" cy="516003"/>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1" tIns="18281" rIns="18281" bIns="18281" anchor="ctr"/>
            <a:lstStyle/>
            <a:p>
              <a:pPr algn="ctr">
                <a:lnSpc>
                  <a:spcPct val="110000"/>
                </a:lnSpc>
                <a:spcBef>
                  <a:spcPts val="46"/>
                </a:spcBef>
                <a:spcAft>
                  <a:spcPts val="46"/>
                </a:spcAft>
                <a:defRPr/>
              </a:pPr>
              <a:r>
                <a:rPr lang="en-US" sz="1100" dirty="0">
                  <a:solidFill>
                    <a:schemeClr val="tx1"/>
                  </a:solidFill>
                </a:rPr>
                <a:t>Production  Planning(PP)</a:t>
              </a:r>
            </a:p>
          </p:txBody>
        </p:sp>
        <p:sp>
          <p:nvSpPr>
            <p:cNvPr id="9" name="Rectangle: Rounded Corners 8">
              <a:extLst>
                <a:ext uri="{FF2B5EF4-FFF2-40B4-BE49-F238E27FC236}">
                  <a16:creationId xmlns:a16="http://schemas.microsoft.com/office/drawing/2014/main" id="{10714072-34C6-424A-BD8B-BC166B37100A}"/>
                </a:ext>
              </a:extLst>
            </p:cNvPr>
            <p:cNvSpPr/>
            <p:nvPr/>
          </p:nvSpPr>
          <p:spPr>
            <a:xfrm>
              <a:off x="4913529" y="3197888"/>
              <a:ext cx="2037002" cy="246932"/>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1" tIns="18281" rIns="18281" bIns="18281" anchor="ctr"/>
            <a:lstStyle/>
            <a:p>
              <a:pPr algn="ctr">
                <a:lnSpc>
                  <a:spcPct val="110000"/>
                </a:lnSpc>
                <a:spcBef>
                  <a:spcPts val="46"/>
                </a:spcBef>
                <a:spcAft>
                  <a:spcPts val="46"/>
                </a:spcAft>
                <a:defRPr/>
              </a:pPr>
              <a:r>
                <a:rPr lang="en-US" sz="1100" dirty="0">
                  <a:solidFill>
                    <a:schemeClr val="tx1"/>
                  </a:solidFill>
                </a:rPr>
                <a:t>Capacity Planning</a:t>
              </a:r>
            </a:p>
          </p:txBody>
        </p:sp>
        <p:sp>
          <p:nvSpPr>
            <p:cNvPr id="10" name="Rectangle: Rounded Corners 9">
              <a:extLst>
                <a:ext uri="{FF2B5EF4-FFF2-40B4-BE49-F238E27FC236}">
                  <a16:creationId xmlns:a16="http://schemas.microsoft.com/office/drawing/2014/main" id="{3CB2E8CD-85D2-4107-B888-C25C93C23DBB}"/>
                </a:ext>
              </a:extLst>
            </p:cNvPr>
            <p:cNvSpPr/>
            <p:nvPr/>
          </p:nvSpPr>
          <p:spPr>
            <a:xfrm>
              <a:off x="4920550" y="4053240"/>
              <a:ext cx="2008102" cy="418828"/>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1" tIns="18281" rIns="18281" bIns="18281" anchor="ctr"/>
            <a:lstStyle/>
            <a:p>
              <a:pPr algn="ctr">
                <a:lnSpc>
                  <a:spcPct val="110000"/>
                </a:lnSpc>
                <a:spcBef>
                  <a:spcPts val="46"/>
                </a:spcBef>
                <a:spcAft>
                  <a:spcPts val="46"/>
                </a:spcAft>
                <a:defRPr/>
              </a:pPr>
              <a:r>
                <a:rPr lang="en-US" sz="1100" dirty="0">
                  <a:solidFill>
                    <a:schemeClr val="tx1"/>
                  </a:solidFill>
                </a:rPr>
                <a:t>Execution Monitoring and Deviation Management(EMDM)</a:t>
              </a:r>
            </a:p>
          </p:txBody>
        </p:sp>
        <p:sp>
          <p:nvSpPr>
            <p:cNvPr id="11" name="Rectangle: Rounded Corners 10">
              <a:extLst>
                <a:ext uri="{FF2B5EF4-FFF2-40B4-BE49-F238E27FC236}">
                  <a16:creationId xmlns:a16="http://schemas.microsoft.com/office/drawing/2014/main" id="{7FE6B881-E857-426A-974F-75BC8278A9B3}"/>
                </a:ext>
              </a:extLst>
            </p:cNvPr>
            <p:cNvSpPr/>
            <p:nvPr/>
          </p:nvSpPr>
          <p:spPr>
            <a:xfrm>
              <a:off x="7018589" y="3197888"/>
              <a:ext cx="713567" cy="1250325"/>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1" tIns="18281" rIns="18281" bIns="18281" anchor="ctr"/>
            <a:lstStyle/>
            <a:p>
              <a:pPr algn="ctr">
                <a:lnSpc>
                  <a:spcPct val="110000"/>
                </a:lnSpc>
                <a:spcBef>
                  <a:spcPts val="46"/>
                </a:spcBef>
                <a:spcAft>
                  <a:spcPts val="46"/>
                </a:spcAft>
                <a:defRPr/>
              </a:pPr>
              <a:r>
                <a:rPr lang="en-US" sz="1100" dirty="0">
                  <a:solidFill>
                    <a:schemeClr val="tx1"/>
                  </a:solidFill>
                </a:rPr>
                <a:t>Railway Planning and Simulation</a:t>
              </a:r>
            </a:p>
          </p:txBody>
        </p:sp>
        <p:sp>
          <p:nvSpPr>
            <p:cNvPr id="12" name="Rectangle 11">
              <a:extLst>
                <a:ext uri="{FF2B5EF4-FFF2-40B4-BE49-F238E27FC236}">
                  <a16:creationId xmlns:a16="http://schemas.microsoft.com/office/drawing/2014/main" id="{0078D13D-6CD1-4907-A600-928F346D968E}"/>
                </a:ext>
              </a:extLst>
            </p:cNvPr>
            <p:cNvSpPr/>
            <p:nvPr/>
          </p:nvSpPr>
          <p:spPr>
            <a:xfrm>
              <a:off x="1338335" y="1225135"/>
              <a:ext cx="9475138" cy="4685595"/>
            </a:xfrm>
            <a:prstGeom prst="rect">
              <a:avLst/>
            </a:prstGeom>
            <a:noFill/>
            <a:ln w="38100" cap="rnd"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1" tIns="18281" rIns="18281" bIns="18281" anchor="ctr"/>
            <a:lstStyle/>
            <a:p>
              <a:pPr algn="ctr">
                <a:lnSpc>
                  <a:spcPct val="110000"/>
                </a:lnSpc>
                <a:spcBef>
                  <a:spcPts val="46"/>
                </a:spcBef>
                <a:spcAft>
                  <a:spcPts val="46"/>
                </a:spcAft>
                <a:defRPr/>
              </a:pPr>
              <a:endParaRPr lang="en-US" sz="469" dirty="0">
                <a:solidFill>
                  <a:schemeClr val="tx1"/>
                </a:solidFill>
              </a:endParaRPr>
            </a:p>
          </p:txBody>
        </p:sp>
        <p:sp>
          <p:nvSpPr>
            <p:cNvPr id="13" name="Rectangle: Rounded Corners 12">
              <a:extLst>
                <a:ext uri="{FF2B5EF4-FFF2-40B4-BE49-F238E27FC236}">
                  <a16:creationId xmlns:a16="http://schemas.microsoft.com/office/drawing/2014/main" id="{9E82BE1D-564A-4596-A986-2AFF798846DB}"/>
                </a:ext>
              </a:extLst>
            </p:cNvPr>
            <p:cNvSpPr/>
            <p:nvPr/>
          </p:nvSpPr>
          <p:spPr>
            <a:xfrm>
              <a:off x="8215447" y="6398306"/>
              <a:ext cx="2336024" cy="284841"/>
            </a:xfrm>
            <a:prstGeom prst="round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1" tIns="18281" rIns="18281" bIns="18281" anchor="ctr" anchorCtr="1"/>
            <a:lstStyle/>
            <a:p>
              <a:pPr algn="ctr">
                <a:lnSpc>
                  <a:spcPct val="110000"/>
                </a:lnSpc>
                <a:spcBef>
                  <a:spcPts val="46"/>
                </a:spcBef>
                <a:spcAft>
                  <a:spcPts val="46"/>
                </a:spcAft>
                <a:defRPr/>
              </a:pPr>
              <a:endParaRPr lang="en-US" sz="1100" dirty="0">
                <a:solidFill>
                  <a:schemeClr val="tx1"/>
                </a:solidFill>
              </a:endParaRPr>
            </a:p>
            <a:p>
              <a:pPr algn="ctr">
                <a:lnSpc>
                  <a:spcPct val="110000"/>
                </a:lnSpc>
                <a:spcBef>
                  <a:spcPts val="46"/>
                </a:spcBef>
                <a:spcAft>
                  <a:spcPts val="46"/>
                </a:spcAft>
                <a:defRPr/>
              </a:pPr>
              <a:r>
                <a:rPr lang="en-US" sz="1100" dirty="0">
                  <a:solidFill>
                    <a:schemeClr val="tx1"/>
                  </a:solidFill>
                </a:rPr>
                <a:t>External Systems (Third Party Suppliers, Value Chain Partners, Legislative Bodies, other OD’s…)</a:t>
              </a:r>
            </a:p>
            <a:p>
              <a:pPr algn="ctr">
                <a:lnSpc>
                  <a:spcPct val="110000"/>
                </a:lnSpc>
                <a:spcBef>
                  <a:spcPts val="46"/>
                </a:spcBef>
                <a:spcAft>
                  <a:spcPts val="46"/>
                </a:spcAft>
                <a:defRPr/>
              </a:pPr>
              <a:endParaRPr lang="en-US" sz="1100" dirty="0">
                <a:solidFill>
                  <a:schemeClr val="tx1"/>
                </a:solidFill>
              </a:endParaRPr>
            </a:p>
          </p:txBody>
        </p:sp>
        <p:cxnSp>
          <p:nvCxnSpPr>
            <p:cNvPr id="14" name="Connector: Elbow 13">
              <a:extLst>
                <a:ext uri="{FF2B5EF4-FFF2-40B4-BE49-F238E27FC236}">
                  <a16:creationId xmlns:a16="http://schemas.microsoft.com/office/drawing/2014/main" id="{3CDED8AB-FB63-4EA4-8D6A-FEB349713D24}"/>
                </a:ext>
              </a:extLst>
            </p:cNvPr>
            <p:cNvCxnSpPr>
              <a:cxnSpLocks/>
            </p:cNvCxnSpPr>
            <p:nvPr/>
          </p:nvCxnSpPr>
          <p:spPr>
            <a:xfrm rot="5400000" flipH="1" flipV="1">
              <a:off x="9399770" y="5945614"/>
              <a:ext cx="487642" cy="459405"/>
            </a:xfrm>
            <a:prstGeom prst="bentConnector3">
              <a:avLst>
                <a:gd name="adj1" fmla="val 50000"/>
              </a:avLst>
            </a:prstGeom>
            <a:ln w="38100" cap="rnd">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E5FB8A4-F535-456D-BA4A-8B41A8866268}"/>
                </a:ext>
              </a:extLst>
            </p:cNvPr>
            <p:cNvSpPr txBox="1"/>
            <p:nvPr/>
          </p:nvSpPr>
          <p:spPr>
            <a:xfrm>
              <a:off x="8209823" y="5975192"/>
              <a:ext cx="1537562" cy="323165"/>
            </a:xfrm>
            <a:prstGeom prst="rect">
              <a:avLst/>
            </a:prstGeom>
            <a:noFill/>
          </p:spPr>
          <p:txBody>
            <a:bodyPr wrap="square">
              <a:spAutoFit/>
            </a:bodyPr>
            <a:lstStyle/>
            <a:p>
              <a:pPr>
                <a:defRPr/>
              </a:pPr>
              <a:r>
                <a:rPr lang="en-US" sz="750" dirty="0"/>
                <a:t>External systems data set messages</a:t>
              </a:r>
            </a:p>
          </p:txBody>
        </p:sp>
        <p:sp>
          <p:nvSpPr>
            <p:cNvPr id="16" name="Rectangle: Rounded Corners 15">
              <a:extLst>
                <a:ext uri="{FF2B5EF4-FFF2-40B4-BE49-F238E27FC236}">
                  <a16:creationId xmlns:a16="http://schemas.microsoft.com/office/drawing/2014/main" id="{54574F44-E52F-4328-9FA9-0911A77639E4}"/>
                </a:ext>
              </a:extLst>
            </p:cNvPr>
            <p:cNvSpPr/>
            <p:nvPr/>
          </p:nvSpPr>
          <p:spPr>
            <a:xfrm>
              <a:off x="4913249" y="3492531"/>
              <a:ext cx="971509" cy="489347"/>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1" tIns="18281" rIns="18281" bIns="18281" anchor="ctr"/>
            <a:lstStyle/>
            <a:p>
              <a:pPr algn="ctr">
                <a:lnSpc>
                  <a:spcPct val="110000"/>
                </a:lnSpc>
                <a:spcBef>
                  <a:spcPts val="46"/>
                </a:spcBef>
                <a:spcAft>
                  <a:spcPts val="46"/>
                </a:spcAft>
                <a:defRPr/>
              </a:pPr>
              <a:r>
                <a:rPr lang="en-US" sz="1100" dirty="0">
                  <a:solidFill>
                    <a:schemeClr val="tx1"/>
                  </a:solidFill>
                </a:rPr>
                <a:t>Base Train Planning</a:t>
              </a:r>
            </a:p>
          </p:txBody>
        </p:sp>
        <p:sp>
          <p:nvSpPr>
            <p:cNvPr id="17" name="Rounded Rectangle 509">
              <a:extLst>
                <a:ext uri="{FF2B5EF4-FFF2-40B4-BE49-F238E27FC236}">
                  <a16:creationId xmlns:a16="http://schemas.microsoft.com/office/drawing/2014/main" id="{9A72422C-9AEB-4574-9C7F-A5C0C54833B0}"/>
                </a:ext>
              </a:extLst>
            </p:cNvPr>
            <p:cNvSpPr/>
            <p:nvPr/>
          </p:nvSpPr>
          <p:spPr>
            <a:xfrm>
              <a:off x="2618991" y="3584097"/>
              <a:ext cx="1007259" cy="804324"/>
            </a:xfrm>
            <a:prstGeom prst="roundRect">
              <a:avLst>
                <a:gd name="adj" fmla="val 4386"/>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1" tIns="18281" rIns="18281" bIns="18281" anchor="ctr"/>
            <a:lstStyle/>
            <a:p>
              <a:pPr algn="ctr">
                <a:lnSpc>
                  <a:spcPct val="110000"/>
                </a:lnSpc>
                <a:spcBef>
                  <a:spcPts val="46"/>
                </a:spcBef>
                <a:spcAft>
                  <a:spcPts val="46"/>
                </a:spcAft>
                <a:defRPr/>
              </a:pPr>
              <a:r>
                <a:rPr lang="en-US" sz="1100" dirty="0">
                  <a:solidFill>
                    <a:schemeClr val="tx1"/>
                  </a:solidFill>
                </a:rPr>
                <a:t>R</a:t>
              </a:r>
              <a:r>
                <a:rPr lang="en-ZA" sz="1100" dirty="0">
                  <a:solidFill>
                    <a:schemeClr val="tx1"/>
                  </a:solidFill>
                </a:rPr>
                <a:t>ail Operations and Asset Management</a:t>
              </a:r>
            </a:p>
          </p:txBody>
        </p:sp>
        <p:cxnSp>
          <p:nvCxnSpPr>
            <p:cNvPr id="18" name="Straight Arrow Connector 17">
              <a:extLst>
                <a:ext uri="{FF2B5EF4-FFF2-40B4-BE49-F238E27FC236}">
                  <a16:creationId xmlns:a16="http://schemas.microsoft.com/office/drawing/2014/main" id="{593D0CA2-4B67-4AF9-AA6E-1D13751E12E0}"/>
                </a:ext>
              </a:extLst>
            </p:cNvPr>
            <p:cNvCxnSpPr>
              <a:cxnSpLocks/>
              <a:stCxn id="55" idx="3"/>
              <a:endCxn id="17" idx="1"/>
            </p:cNvCxnSpPr>
            <p:nvPr/>
          </p:nvCxnSpPr>
          <p:spPr>
            <a:xfrm flipV="1">
              <a:off x="2257477" y="3986259"/>
              <a:ext cx="361514" cy="3322"/>
            </a:xfrm>
            <a:prstGeom prst="straightConnector1">
              <a:avLst/>
            </a:prstGeom>
            <a:ln w="15875"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7B68E63-2604-4DE8-97AC-41C71B0CB376}"/>
                </a:ext>
              </a:extLst>
            </p:cNvPr>
            <p:cNvCxnSpPr>
              <a:cxnSpLocks/>
              <a:stCxn id="17" idx="3"/>
            </p:cNvCxnSpPr>
            <p:nvPr/>
          </p:nvCxnSpPr>
          <p:spPr>
            <a:xfrm flipV="1">
              <a:off x="3626250" y="3981877"/>
              <a:ext cx="1124071" cy="4382"/>
            </a:xfrm>
            <a:prstGeom prst="straightConnector1">
              <a:avLst/>
            </a:prstGeom>
            <a:ln w="15875" cap="rnd">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509">
              <a:extLst>
                <a:ext uri="{FF2B5EF4-FFF2-40B4-BE49-F238E27FC236}">
                  <a16:creationId xmlns:a16="http://schemas.microsoft.com/office/drawing/2014/main" id="{E566FF6D-C286-42FF-883B-D7E28AAD8686}"/>
                </a:ext>
              </a:extLst>
            </p:cNvPr>
            <p:cNvSpPr/>
            <p:nvPr/>
          </p:nvSpPr>
          <p:spPr>
            <a:xfrm>
              <a:off x="5601996" y="2060870"/>
              <a:ext cx="1397448" cy="529043"/>
            </a:xfrm>
            <a:prstGeom prst="roundRect">
              <a:avLst>
                <a:gd name="adj" fmla="val 4386"/>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1" tIns="18281" rIns="18281" bIns="18281" anchor="ctr"/>
            <a:lstStyle/>
            <a:p>
              <a:pPr algn="ctr">
                <a:lnSpc>
                  <a:spcPct val="110000"/>
                </a:lnSpc>
                <a:spcBef>
                  <a:spcPts val="46"/>
                </a:spcBef>
                <a:spcAft>
                  <a:spcPts val="46"/>
                </a:spcAft>
                <a:defRPr/>
              </a:pPr>
              <a:r>
                <a:rPr lang="en-ZA" sz="1100" dirty="0">
                  <a:solidFill>
                    <a:schemeClr val="tx1"/>
                  </a:solidFill>
                </a:rPr>
                <a:t>Demand/Order Management</a:t>
              </a:r>
            </a:p>
          </p:txBody>
        </p:sp>
        <p:cxnSp>
          <p:nvCxnSpPr>
            <p:cNvPr id="21" name="Straight Arrow Connector 20">
              <a:extLst>
                <a:ext uri="{FF2B5EF4-FFF2-40B4-BE49-F238E27FC236}">
                  <a16:creationId xmlns:a16="http://schemas.microsoft.com/office/drawing/2014/main" id="{4BC501D8-032E-47E7-B49B-D9641F976BC2}"/>
                </a:ext>
              </a:extLst>
            </p:cNvPr>
            <p:cNvCxnSpPr>
              <a:cxnSpLocks/>
              <a:stCxn id="20" idx="2"/>
              <a:endCxn id="7" idx="0"/>
            </p:cNvCxnSpPr>
            <p:nvPr/>
          </p:nvCxnSpPr>
          <p:spPr>
            <a:xfrm>
              <a:off x="6300720" y="2589913"/>
              <a:ext cx="9265" cy="438784"/>
            </a:xfrm>
            <a:prstGeom prst="straightConnector1">
              <a:avLst/>
            </a:prstGeom>
            <a:ln w="15875" cap="rnd">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EF19C20-20FC-44FD-9563-65ED8B434A98}"/>
                </a:ext>
              </a:extLst>
            </p:cNvPr>
            <p:cNvCxnSpPr>
              <a:cxnSpLocks/>
            </p:cNvCxnSpPr>
            <p:nvPr/>
          </p:nvCxnSpPr>
          <p:spPr>
            <a:xfrm>
              <a:off x="6284745" y="1627817"/>
              <a:ext cx="0" cy="429329"/>
            </a:xfrm>
            <a:prstGeom prst="straightConnector1">
              <a:avLst/>
            </a:prstGeom>
            <a:ln w="15875" cap="rnd">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509">
              <a:extLst>
                <a:ext uri="{FF2B5EF4-FFF2-40B4-BE49-F238E27FC236}">
                  <a16:creationId xmlns:a16="http://schemas.microsoft.com/office/drawing/2014/main" id="{9306730E-37C6-4870-AC0A-AE78EEC9DD24}"/>
                </a:ext>
              </a:extLst>
            </p:cNvPr>
            <p:cNvSpPr/>
            <p:nvPr/>
          </p:nvSpPr>
          <p:spPr>
            <a:xfrm>
              <a:off x="7811924" y="2067595"/>
              <a:ext cx="1147795" cy="512741"/>
            </a:xfrm>
            <a:prstGeom prst="roundRect">
              <a:avLst>
                <a:gd name="adj" fmla="val 4386"/>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1" tIns="18281" rIns="18281" bIns="18281" anchor="ctr"/>
            <a:lstStyle/>
            <a:p>
              <a:pPr algn="ctr">
                <a:lnSpc>
                  <a:spcPct val="110000"/>
                </a:lnSpc>
                <a:spcBef>
                  <a:spcPts val="46"/>
                </a:spcBef>
                <a:spcAft>
                  <a:spcPts val="46"/>
                </a:spcAft>
                <a:defRPr/>
              </a:pPr>
              <a:r>
                <a:rPr lang="en-ZA" sz="1100" dirty="0">
                  <a:solidFill>
                    <a:schemeClr val="tx1"/>
                  </a:solidFill>
                </a:rPr>
                <a:t> Material Management</a:t>
              </a:r>
            </a:p>
          </p:txBody>
        </p:sp>
        <p:cxnSp>
          <p:nvCxnSpPr>
            <p:cNvPr id="25" name="Connector: Elbow 24">
              <a:extLst>
                <a:ext uri="{FF2B5EF4-FFF2-40B4-BE49-F238E27FC236}">
                  <a16:creationId xmlns:a16="http://schemas.microsoft.com/office/drawing/2014/main" id="{933C122C-02A4-445E-A7B2-B2591F2AB1E4}"/>
                </a:ext>
              </a:extLst>
            </p:cNvPr>
            <p:cNvCxnSpPr>
              <a:cxnSpLocks/>
              <a:stCxn id="7" idx="3"/>
              <a:endCxn id="23" idx="2"/>
            </p:cNvCxnSpPr>
            <p:nvPr/>
          </p:nvCxnSpPr>
          <p:spPr>
            <a:xfrm flipV="1">
              <a:off x="7843308" y="2580336"/>
              <a:ext cx="542514" cy="1188140"/>
            </a:xfrm>
            <a:prstGeom prst="bentConnector2">
              <a:avLst/>
            </a:prstGeom>
            <a:ln w="15875"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D09530C-A993-4261-8C81-604CF1410A1B}"/>
                </a:ext>
              </a:extLst>
            </p:cNvPr>
            <p:cNvCxnSpPr>
              <a:cxnSpLocks/>
              <a:stCxn id="23" idx="1"/>
              <a:endCxn id="20" idx="3"/>
            </p:cNvCxnSpPr>
            <p:nvPr/>
          </p:nvCxnSpPr>
          <p:spPr>
            <a:xfrm flipH="1">
              <a:off x="6999444" y="2323966"/>
              <a:ext cx="812480" cy="1426"/>
            </a:xfrm>
            <a:prstGeom prst="straightConnector1">
              <a:avLst/>
            </a:prstGeom>
            <a:ln w="15875"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509">
              <a:extLst>
                <a:ext uri="{FF2B5EF4-FFF2-40B4-BE49-F238E27FC236}">
                  <a16:creationId xmlns:a16="http://schemas.microsoft.com/office/drawing/2014/main" id="{8F2FC08F-E771-4C08-ADA8-667DEFFCECC7}"/>
                </a:ext>
              </a:extLst>
            </p:cNvPr>
            <p:cNvSpPr/>
            <p:nvPr/>
          </p:nvSpPr>
          <p:spPr>
            <a:xfrm>
              <a:off x="8866958" y="3159013"/>
              <a:ext cx="851104" cy="512741"/>
            </a:xfrm>
            <a:prstGeom prst="roundRect">
              <a:avLst>
                <a:gd name="adj" fmla="val 4386"/>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1" tIns="18281" rIns="18281" bIns="18281" anchor="ctr"/>
            <a:lstStyle/>
            <a:p>
              <a:pPr algn="ctr">
                <a:lnSpc>
                  <a:spcPct val="110000"/>
                </a:lnSpc>
                <a:spcBef>
                  <a:spcPts val="46"/>
                </a:spcBef>
                <a:spcAft>
                  <a:spcPts val="46"/>
                </a:spcAft>
                <a:defRPr/>
              </a:pPr>
              <a:r>
                <a:rPr lang="en-ZA" sz="1100" dirty="0">
                  <a:solidFill>
                    <a:schemeClr val="tx1"/>
                  </a:solidFill>
                </a:rPr>
                <a:t> Costing</a:t>
              </a:r>
            </a:p>
          </p:txBody>
        </p:sp>
        <p:cxnSp>
          <p:nvCxnSpPr>
            <p:cNvPr id="35" name="Connector: Elbow 34">
              <a:extLst>
                <a:ext uri="{FF2B5EF4-FFF2-40B4-BE49-F238E27FC236}">
                  <a16:creationId xmlns:a16="http://schemas.microsoft.com/office/drawing/2014/main" id="{0C5796D0-0415-4E5C-BF6A-5D8870D9CE91}"/>
                </a:ext>
              </a:extLst>
            </p:cNvPr>
            <p:cNvCxnSpPr>
              <a:cxnSpLocks/>
              <a:endCxn id="34" idx="2"/>
            </p:cNvCxnSpPr>
            <p:nvPr/>
          </p:nvCxnSpPr>
          <p:spPr>
            <a:xfrm flipV="1">
              <a:off x="7843308" y="3671754"/>
              <a:ext cx="1449202" cy="466811"/>
            </a:xfrm>
            <a:prstGeom prst="bentConnector2">
              <a:avLst/>
            </a:prstGeom>
            <a:ln w="15875" cap="rnd">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Rounded Rectangle 509">
              <a:extLst>
                <a:ext uri="{FF2B5EF4-FFF2-40B4-BE49-F238E27FC236}">
                  <a16:creationId xmlns:a16="http://schemas.microsoft.com/office/drawing/2014/main" id="{4DE4B05A-E119-41DE-900F-AE794AB38F0B}"/>
                </a:ext>
              </a:extLst>
            </p:cNvPr>
            <p:cNvSpPr/>
            <p:nvPr/>
          </p:nvSpPr>
          <p:spPr>
            <a:xfrm>
              <a:off x="1830913" y="2212482"/>
              <a:ext cx="1171599" cy="529042"/>
            </a:xfrm>
            <a:prstGeom prst="roundRect">
              <a:avLst>
                <a:gd name="adj" fmla="val 4386"/>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1" tIns="18281" rIns="18281" bIns="18281" anchor="ctr"/>
            <a:lstStyle/>
            <a:p>
              <a:pPr algn="ctr">
                <a:lnSpc>
                  <a:spcPct val="110000"/>
                </a:lnSpc>
                <a:spcBef>
                  <a:spcPts val="46"/>
                </a:spcBef>
                <a:spcAft>
                  <a:spcPts val="46"/>
                </a:spcAft>
                <a:defRPr/>
              </a:pPr>
              <a:r>
                <a:rPr lang="en-ZA" sz="1100" dirty="0">
                  <a:solidFill>
                    <a:schemeClr val="tx1"/>
                  </a:solidFill>
                </a:rPr>
                <a:t>Incident Tracking and Management</a:t>
              </a:r>
            </a:p>
          </p:txBody>
        </p:sp>
        <p:cxnSp>
          <p:nvCxnSpPr>
            <p:cNvPr id="38" name="Connector: Elbow 37">
              <a:extLst>
                <a:ext uri="{FF2B5EF4-FFF2-40B4-BE49-F238E27FC236}">
                  <a16:creationId xmlns:a16="http://schemas.microsoft.com/office/drawing/2014/main" id="{002482F2-AD7F-40A5-A65F-D7E3A6054EFA}"/>
                </a:ext>
              </a:extLst>
            </p:cNvPr>
            <p:cNvCxnSpPr>
              <a:cxnSpLocks/>
              <a:stCxn id="37" idx="3"/>
            </p:cNvCxnSpPr>
            <p:nvPr/>
          </p:nvCxnSpPr>
          <p:spPr>
            <a:xfrm>
              <a:off x="3002512" y="2477003"/>
              <a:ext cx="1751231" cy="874666"/>
            </a:xfrm>
            <a:prstGeom prst="bentConnector3">
              <a:avLst>
                <a:gd name="adj1" fmla="val 50000"/>
              </a:avLst>
            </a:prstGeom>
            <a:ln w="15875"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1" name="Right Brace 40">
              <a:extLst>
                <a:ext uri="{FF2B5EF4-FFF2-40B4-BE49-F238E27FC236}">
                  <a16:creationId xmlns:a16="http://schemas.microsoft.com/office/drawing/2014/main" id="{03648785-AAC7-4623-BB20-52AE12BF2FFB}"/>
                </a:ext>
              </a:extLst>
            </p:cNvPr>
            <p:cNvSpPr/>
            <p:nvPr/>
          </p:nvSpPr>
          <p:spPr>
            <a:xfrm>
              <a:off x="9676896" y="1725314"/>
              <a:ext cx="457468" cy="4040073"/>
            </a:xfrm>
            <a:prstGeom prst="rightBrace">
              <a:avLst/>
            </a:prstGeom>
            <a:ln w="15875" cap="rnd">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1913" tIns="30956" rIns="61913" bIns="30956" numCol="1" spcCol="0" rtlCol="0" fromWordArt="0" anchor="ctr" anchorCtr="0" forceAA="0" compatLnSpc="1">
              <a:prstTxWarp prst="textNoShape">
                <a:avLst/>
              </a:prstTxWarp>
              <a:noAutofit/>
            </a:bodyPr>
            <a:lstStyle/>
            <a:p>
              <a:pPr algn="ctr"/>
              <a:endParaRPr lang="en-ZA" sz="1219"/>
            </a:p>
          </p:txBody>
        </p:sp>
        <p:sp>
          <p:nvSpPr>
            <p:cNvPr id="42" name="Rounded Rectangle 509">
              <a:extLst>
                <a:ext uri="{FF2B5EF4-FFF2-40B4-BE49-F238E27FC236}">
                  <a16:creationId xmlns:a16="http://schemas.microsoft.com/office/drawing/2014/main" id="{086D7408-B639-46DF-8DAC-E892838609EA}"/>
                </a:ext>
              </a:extLst>
            </p:cNvPr>
            <p:cNvSpPr/>
            <p:nvPr/>
          </p:nvSpPr>
          <p:spPr>
            <a:xfrm>
              <a:off x="2728049" y="1725314"/>
              <a:ext cx="1171598" cy="429329"/>
            </a:xfrm>
            <a:prstGeom prst="roundRect">
              <a:avLst>
                <a:gd name="adj" fmla="val 4386"/>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1" tIns="18281" rIns="18281" bIns="18281" anchor="ctr"/>
            <a:lstStyle/>
            <a:p>
              <a:pPr algn="ctr">
                <a:lnSpc>
                  <a:spcPct val="110000"/>
                </a:lnSpc>
                <a:spcBef>
                  <a:spcPts val="46"/>
                </a:spcBef>
                <a:spcAft>
                  <a:spcPts val="46"/>
                </a:spcAft>
                <a:defRPr/>
              </a:pPr>
              <a:r>
                <a:rPr lang="en-ZA" sz="1100" dirty="0">
                  <a:solidFill>
                    <a:schemeClr val="tx1"/>
                  </a:solidFill>
                </a:rPr>
                <a:t> Finance</a:t>
              </a:r>
            </a:p>
          </p:txBody>
        </p:sp>
        <p:cxnSp>
          <p:nvCxnSpPr>
            <p:cNvPr id="43" name="Connector: Elbow 42">
              <a:extLst>
                <a:ext uri="{FF2B5EF4-FFF2-40B4-BE49-F238E27FC236}">
                  <a16:creationId xmlns:a16="http://schemas.microsoft.com/office/drawing/2014/main" id="{3E6FB576-293F-4D91-829A-8436767D7914}"/>
                </a:ext>
              </a:extLst>
            </p:cNvPr>
            <p:cNvCxnSpPr>
              <a:cxnSpLocks/>
            </p:cNvCxnSpPr>
            <p:nvPr/>
          </p:nvCxnSpPr>
          <p:spPr>
            <a:xfrm rot="16200000" flipH="1">
              <a:off x="4372548" y="1067382"/>
              <a:ext cx="170749" cy="2288148"/>
            </a:xfrm>
            <a:prstGeom prst="bentConnector2">
              <a:avLst/>
            </a:prstGeom>
            <a:ln w="15875" cap="rnd">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Rounded Rectangle 509">
              <a:extLst>
                <a:ext uri="{FF2B5EF4-FFF2-40B4-BE49-F238E27FC236}">
                  <a16:creationId xmlns:a16="http://schemas.microsoft.com/office/drawing/2014/main" id="{074EA22B-6421-4087-BB13-22C41703B203}"/>
                </a:ext>
              </a:extLst>
            </p:cNvPr>
            <p:cNvSpPr/>
            <p:nvPr/>
          </p:nvSpPr>
          <p:spPr>
            <a:xfrm>
              <a:off x="5602096" y="4932514"/>
              <a:ext cx="1411464" cy="524897"/>
            </a:xfrm>
            <a:prstGeom prst="roundRect">
              <a:avLst>
                <a:gd name="adj" fmla="val 4386"/>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1" tIns="18281" rIns="18281" bIns="18281" anchor="ctr"/>
            <a:lstStyle/>
            <a:p>
              <a:pPr algn="ctr">
                <a:lnSpc>
                  <a:spcPct val="110000"/>
                </a:lnSpc>
                <a:spcBef>
                  <a:spcPts val="46"/>
                </a:spcBef>
                <a:spcAft>
                  <a:spcPts val="46"/>
                </a:spcAft>
                <a:defRPr/>
              </a:pPr>
              <a:r>
                <a:rPr lang="en-ZA" sz="1100" dirty="0">
                  <a:solidFill>
                    <a:schemeClr val="tx1"/>
                  </a:solidFill>
                </a:rPr>
                <a:t>Train Authorisation/Traffic Management</a:t>
              </a:r>
            </a:p>
          </p:txBody>
        </p:sp>
        <p:cxnSp>
          <p:nvCxnSpPr>
            <p:cNvPr id="46" name="Straight Arrow Connector 45">
              <a:extLst>
                <a:ext uri="{FF2B5EF4-FFF2-40B4-BE49-F238E27FC236}">
                  <a16:creationId xmlns:a16="http://schemas.microsoft.com/office/drawing/2014/main" id="{D2DBEF1C-EEEE-439E-8D26-2EFE5D7C0D72}"/>
                </a:ext>
              </a:extLst>
            </p:cNvPr>
            <p:cNvCxnSpPr>
              <a:cxnSpLocks/>
              <a:stCxn id="4" idx="0"/>
            </p:cNvCxnSpPr>
            <p:nvPr/>
          </p:nvCxnSpPr>
          <p:spPr>
            <a:xfrm flipH="1" flipV="1">
              <a:off x="2832375" y="4399144"/>
              <a:ext cx="4038" cy="949896"/>
            </a:xfrm>
            <a:prstGeom prst="straightConnector1">
              <a:avLst/>
            </a:prstGeom>
            <a:ln w="15875"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8776441F-EF06-4BD5-8E0B-4F823AA333A7}"/>
                </a:ext>
              </a:extLst>
            </p:cNvPr>
            <p:cNvCxnSpPr>
              <a:cxnSpLocks/>
              <a:stCxn id="17" idx="2"/>
              <a:endCxn id="45" idx="1"/>
            </p:cNvCxnSpPr>
            <p:nvPr/>
          </p:nvCxnSpPr>
          <p:spPr>
            <a:xfrm rot="16200000" flipH="1">
              <a:off x="3959087" y="3551954"/>
              <a:ext cx="806542" cy="2479475"/>
            </a:xfrm>
            <a:prstGeom prst="bentConnector2">
              <a:avLst/>
            </a:prstGeom>
            <a:ln w="15875" cap="rnd">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E4C2A9D-5574-4440-991D-03C451448374}"/>
                </a:ext>
              </a:extLst>
            </p:cNvPr>
            <p:cNvCxnSpPr>
              <a:cxnSpLocks/>
              <a:stCxn id="7" idx="2"/>
              <a:endCxn id="45" idx="0"/>
            </p:cNvCxnSpPr>
            <p:nvPr/>
          </p:nvCxnSpPr>
          <p:spPr>
            <a:xfrm flipH="1">
              <a:off x="6307828" y="4508255"/>
              <a:ext cx="2157" cy="424259"/>
            </a:xfrm>
            <a:prstGeom prst="straightConnector1">
              <a:avLst/>
            </a:prstGeom>
            <a:ln w="15875" cap="rnd">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88A6D3DB-C49A-44DA-A6FA-412ED9893F8B}"/>
                </a:ext>
              </a:extLst>
            </p:cNvPr>
            <p:cNvCxnSpPr>
              <a:cxnSpLocks/>
            </p:cNvCxnSpPr>
            <p:nvPr/>
          </p:nvCxnSpPr>
          <p:spPr>
            <a:xfrm flipV="1">
              <a:off x="3409662" y="5475714"/>
              <a:ext cx="2893195" cy="150354"/>
            </a:xfrm>
            <a:prstGeom prst="bentConnector3">
              <a:avLst>
                <a:gd name="adj1" fmla="val 50000"/>
              </a:avLst>
            </a:prstGeom>
            <a:ln w="15875"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101C1608-932E-4E5F-85D8-23676BEA8DA5}"/>
                </a:ext>
              </a:extLst>
            </p:cNvPr>
            <p:cNvCxnSpPr>
              <a:cxnSpLocks/>
              <a:stCxn id="37" idx="2"/>
              <a:endCxn id="17" idx="0"/>
            </p:cNvCxnSpPr>
            <p:nvPr/>
          </p:nvCxnSpPr>
          <p:spPr>
            <a:xfrm rot="16200000" flipH="1">
              <a:off x="2348381" y="2809856"/>
              <a:ext cx="842573" cy="705908"/>
            </a:xfrm>
            <a:prstGeom prst="bentConnector3">
              <a:avLst/>
            </a:prstGeom>
            <a:ln w="15875"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5" name="Rounded Rectangle 509">
              <a:extLst>
                <a:ext uri="{FF2B5EF4-FFF2-40B4-BE49-F238E27FC236}">
                  <a16:creationId xmlns:a16="http://schemas.microsoft.com/office/drawing/2014/main" id="{0BBD4969-FDFB-418E-9B74-862CE178C32B}"/>
                </a:ext>
              </a:extLst>
            </p:cNvPr>
            <p:cNvSpPr/>
            <p:nvPr/>
          </p:nvSpPr>
          <p:spPr>
            <a:xfrm>
              <a:off x="1476633" y="3592782"/>
              <a:ext cx="780844" cy="793598"/>
            </a:xfrm>
            <a:prstGeom prst="roundRect">
              <a:avLst>
                <a:gd name="adj" fmla="val 4386"/>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1" tIns="18281" rIns="18281" bIns="18281" anchor="ctr"/>
            <a:lstStyle/>
            <a:p>
              <a:pPr algn="ctr" defTabSz="428619">
                <a:defRPr/>
              </a:pPr>
              <a:r>
                <a:rPr lang="en-US" sz="1100" kern="0" dirty="0">
                  <a:solidFill>
                    <a:prstClr val="black"/>
                  </a:solidFill>
                  <a:latin typeface="Calibri" panose="020F0502020204030204" pitchFamily="34" charset="0"/>
                </a:rPr>
                <a:t>Human Capital</a:t>
              </a:r>
            </a:p>
          </p:txBody>
        </p:sp>
      </p:grpSp>
      <p:sp>
        <p:nvSpPr>
          <p:cNvPr id="44" name="Title 1">
            <a:extLst>
              <a:ext uri="{FF2B5EF4-FFF2-40B4-BE49-F238E27FC236}">
                <a16:creationId xmlns:a16="http://schemas.microsoft.com/office/drawing/2014/main" id="{A6EEFDC2-D911-44A7-A195-90E2C54DD8B9}"/>
              </a:ext>
            </a:extLst>
          </p:cNvPr>
          <p:cNvSpPr txBox="1">
            <a:spLocks/>
          </p:cNvSpPr>
          <p:nvPr/>
        </p:nvSpPr>
        <p:spPr>
          <a:xfrm>
            <a:off x="618755" y="354291"/>
            <a:ext cx="10456863" cy="720725"/>
          </a:xfrm>
          <a:prstGeom prst="rect">
            <a:avLst/>
          </a:prstGeom>
        </p:spPr>
        <p:txBody>
          <a:bodyPr vert="horz" lIns="0" tIns="0" rIns="0" bIns="0" rtlCol="0" anchor="ctr">
            <a:noAutofit/>
          </a:bodyPr>
          <a:lstStyle>
            <a:lvl1pPr algn="l" defTabSz="779173" rtl="0" eaLnBrk="1" latinLnBrk="0" hangingPunct="1">
              <a:spcBef>
                <a:spcPct val="0"/>
              </a:spcBef>
              <a:buNone/>
              <a:defRPr sz="2800" b="1" kern="1200" cap="none" spc="0" baseline="0">
                <a:solidFill>
                  <a:schemeClr val="tx1">
                    <a:lumMod val="50000"/>
                    <a:lumOff val="50000"/>
                  </a:schemeClr>
                </a:solidFill>
                <a:latin typeface="+mj-lt"/>
                <a:ea typeface="+mj-ea"/>
                <a:cs typeface="+mj-cs"/>
              </a:defRPr>
            </a:lvl1pPr>
          </a:lstStyle>
          <a:p>
            <a:r>
              <a:rPr lang="en-US" sz="2200" dirty="0">
                <a:solidFill>
                  <a:schemeClr val="tx1"/>
                </a:solidFill>
              </a:rPr>
              <a:t>Future Systems Integration View</a:t>
            </a:r>
            <a:endParaRPr lang="en-ZA" sz="2200" b="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52402612"/>
              </p:ext>
            </p:extLst>
          </p:nvPr>
        </p:nvGraphicFramePr>
        <p:xfrm>
          <a:off x="7411946" y="148424"/>
          <a:ext cx="2876884" cy="914400"/>
        </p:xfrm>
        <a:graphic>
          <a:graphicData uri="http://schemas.openxmlformats.org/drawingml/2006/table">
            <a:tbl>
              <a:tblPr firstRow="1" bandRow="1">
                <a:tableStyleId>{5C22544A-7EE6-4342-B048-85BDC9FD1C3A}</a:tableStyleId>
              </a:tblPr>
              <a:tblGrid>
                <a:gridCol w="2876884">
                  <a:extLst>
                    <a:ext uri="{9D8B030D-6E8A-4147-A177-3AD203B41FA5}">
                      <a16:colId xmlns:a16="http://schemas.microsoft.com/office/drawing/2014/main" val="192101737"/>
                    </a:ext>
                  </a:extLst>
                </a:gridCol>
              </a:tblGrid>
              <a:tr h="0">
                <a:tc>
                  <a:txBody>
                    <a:bodyPr/>
                    <a:lstStyle/>
                    <a:p>
                      <a:r>
                        <a:rPr lang="en-US" sz="900" b="1" dirty="0"/>
                        <a:t>Ledger</a:t>
                      </a:r>
                      <a:endParaRPr lang="en-ZA"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8976616"/>
                  </a:ext>
                </a:extLst>
              </a:tr>
              <a:tr h="0">
                <a:tc>
                  <a:txBody>
                    <a:bodyPr/>
                    <a:lstStyle/>
                    <a:p>
                      <a:r>
                        <a:rPr lang="en-US" sz="900" b="1" dirty="0"/>
                        <a:t>Current </a:t>
                      </a:r>
                      <a:r>
                        <a:rPr lang="en-US" sz="900" b="1" baseline="0" dirty="0"/>
                        <a:t>Solution - </a:t>
                      </a:r>
                      <a:r>
                        <a:rPr lang="en-US" sz="900" b="1" dirty="0"/>
                        <a:t>Fully Enabled</a:t>
                      </a:r>
                      <a:endParaRPr lang="en-ZA"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99204488"/>
                  </a:ext>
                </a:extLst>
              </a:tr>
              <a:tr h="0">
                <a:tc>
                  <a:txBody>
                    <a:bodyPr/>
                    <a:lstStyle/>
                    <a:p>
                      <a:r>
                        <a:rPr lang="en-US" sz="900" b="1" dirty="0"/>
                        <a:t>Current Solutions – Requires</a:t>
                      </a:r>
                      <a:r>
                        <a:rPr lang="en-US" sz="900" b="1" baseline="0" dirty="0"/>
                        <a:t> Enhancements</a:t>
                      </a:r>
                      <a:endParaRPr lang="en-ZA"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80716129"/>
                  </a:ext>
                </a:extLst>
              </a:tr>
              <a:tr h="0">
                <a:tc>
                  <a:txBody>
                    <a:bodyPr/>
                    <a:lstStyle/>
                    <a:p>
                      <a:r>
                        <a:rPr lang="en-US" sz="900" b="1" dirty="0"/>
                        <a:t>Future Solutions</a:t>
                      </a:r>
                      <a:endParaRPr lang="en-ZA"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191079946"/>
                  </a:ext>
                </a:extLst>
              </a:tr>
            </a:tbl>
          </a:graphicData>
        </a:graphic>
      </p:graphicFrame>
    </p:spTree>
    <p:extLst>
      <p:ext uri="{BB962C8B-B14F-4D97-AF65-F5344CB8AC3E}">
        <p14:creationId xmlns:p14="http://schemas.microsoft.com/office/powerpoint/2010/main" val="3606283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095AF-7B56-4995-99F4-2F183F0A9027}"/>
              </a:ext>
            </a:extLst>
          </p:cNvPr>
          <p:cNvSpPr>
            <a:spLocks noGrp="1"/>
          </p:cNvSpPr>
          <p:nvPr>
            <p:ph type="title"/>
          </p:nvPr>
        </p:nvSpPr>
        <p:spPr/>
        <p:txBody>
          <a:bodyPr/>
          <a:lstStyle/>
          <a:p>
            <a:r>
              <a:rPr lang="en-US" sz="2200" dirty="0">
                <a:solidFill>
                  <a:schemeClr val="tx1"/>
                </a:solidFill>
              </a:rPr>
              <a:t>Technical Evaluation</a:t>
            </a:r>
            <a:endParaRPr lang="en-ZA" sz="2200" dirty="0">
              <a:solidFill>
                <a:schemeClr val="tx1"/>
              </a:solidFill>
            </a:endParaRPr>
          </a:p>
        </p:txBody>
      </p:sp>
      <p:sp>
        <p:nvSpPr>
          <p:cNvPr id="3" name="Title 1">
            <a:extLst>
              <a:ext uri="{FF2B5EF4-FFF2-40B4-BE49-F238E27FC236}">
                <a16:creationId xmlns:a16="http://schemas.microsoft.com/office/drawing/2014/main" id="{CFB6ECDC-F525-4379-801B-DA44FC687B5B}"/>
              </a:ext>
            </a:extLst>
          </p:cNvPr>
          <p:cNvSpPr txBox="1">
            <a:spLocks/>
          </p:cNvSpPr>
          <p:nvPr/>
        </p:nvSpPr>
        <p:spPr>
          <a:xfrm>
            <a:off x="618755" y="1210336"/>
            <a:ext cx="10457775" cy="720105"/>
          </a:xfrm>
          <a:prstGeom prst="rect">
            <a:avLst/>
          </a:prstGeom>
        </p:spPr>
        <p:txBody>
          <a:bodyPr vert="horz" lIns="0" tIns="0" rIns="0" bIns="0" rtlCol="0" anchor="ctr">
            <a:noAutofit/>
          </a:bodyPr>
          <a:lstStyle>
            <a:lvl1pPr algn="l" defTabSz="779173" rtl="0" eaLnBrk="1" latinLnBrk="0" hangingPunct="1">
              <a:spcBef>
                <a:spcPct val="0"/>
              </a:spcBef>
              <a:buNone/>
              <a:defRPr sz="2800" b="1" kern="1200" cap="none" spc="0" baseline="0">
                <a:solidFill>
                  <a:schemeClr val="tx1">
                    <a:lumMod val="50000"/>
                    <a:lumOff val="50000"/>
                  </a:schemeClr>
                </a:solidFill>
                <a:latin typeface="+mj-lt"/>
                <a:ea typeface="+mj-ea"/>
                <a:cs typeface="+mj-cs"/>
              </a:defRPr>
            </a:lvl1pPr>
          </a:lstStyle>
          <a:p>
            <a:endParaRPr lang="en-ZA" dirty="0"/>
          </a:p>
        </p:txBody>
      </p:sp>
      <p:graphicFrame>
        <p:nvGraphicFramePr>
          <p:cNvPr id="4" name="Table 3">
            <a:extLst>
              <a:ext uri="{FF2B5EF4-FFF2-40B4-BE49-F238E27FC236}">
                <a16:creationId xmlns:a16="http://schemas.microsoft.com/office/drawing/2014/main" id="{77875077-71C3-49B8-B4F0-C7D734DE61B0}"/>
              </a:ext>
            </a:extLst>
          </p:cNvPr>
          <p:cNvGraphicFramePr>
            <a:graphicFrameLocks noGrp="1"/>
          </p:cNvGraphicFramePr>
          <p:nvPr>
            <p:extLst>
              <p:ext uri="{D42A27DB-BD31-4B8C-83A1-F6EECF244321}">
                <p14:modId xmlns:p14="http://schemas.microsoft.com/office/powerpoint/2010/main" val="622502911"/>
              </p:ext>
            </p:extLst>
          </p:nvPr>
        </p:nvGraphicFramePr>
        <p:xfrm>
          <a:off x="791033" y="2888807"/>
          <a:ext cx="8246949" cy="2215948"/>
        </p:xfrm>
        <a:graphic>
          <a:graphicData uri="http://schemas.openxmlformats.org/drawingml/2006/table">
            <a:tbl>
              <a:tblPr firstRow="1" firstCol="1" bandRow="1"/>
              <a:tblGrid>
                <a:gridCol w="5291715">
                  <a:extLst>
                    <a:ext uri="{9D8B030D-6E8A-4147-A177-3AD203B41FA5}">
                      <a16:colId xmlns:a16="http://schemas.microsoft.com/office/drawing/2014/main" val="1339630931"/>
                    </a:ext>
                  </a:extLst>
                </a:gridCol>
                <a:gridCol w="1272208">
                  <a:extLst>
                    <a:ext uri="{9D8B030D-6E8A-4147-A177-3AD203B41FA5}">
                      <a16:colId xmlns:a16="http://schemas.microsoft.com/office/drawing/2014/main" val="1682888318"/>
                    </a:ext>
                  </a:extLst>
                </a:gridCol>
                <a:gridCol w="1683026">
                  <a:extLst>
                    <a:ext uri="{9D8B030D-6E8A-4147-A177-3AD203B41FA5}">
                      <a16:colId xmlns:a16="http://schemas.microsoft.com/office/drawing/2014/main" val="3861241455"/>
                    </a:ext>
                  </a:extLst>
                </a:gridCol>
              </a:tblGrid>
              <a:tr h="247202">
                <a:tc>
                  <a:txBody>
                    <a:bodyPr/>
                    <a:lstStyle/>
                    <a:p>
                      <a:pPr algn="ctr">
                        <a:lnSpc>
                          <a:spcPct val="150000"/>
                        </a:lnSpc>
                        <a:spcBef>
                          <a:spcPts val="300"/>
                        </a:spcBef>
                        <a:spcAft>
                          <a:spcPts val="300"/>
                        </a:spcAft>
                      </a:pPr>
                      <a:r>
                        <a:rPr lang="en-GB" sz="1400" b="1">
                          <a:effectLst/>
                          <a:latin typeface="Tahoma" panose="020B0604030504040204" pitchFamily="34" charset="0"/>
                          <a:ea typeface="Times New Roman" panose="02020603050405020304" pitchFamily="18" charset="0"/>
                          <a:cs typeface="Tahoma" panose="020B0604030504040204" pitchFamily="34" charset="0"/>
                        </a:rPr>
                        <a:t>Technical </a:t>
                      </a:r>
                      <a:r>
                        <a:rPr lang="en-GB" sz="14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Evaluation Criteria</a:t>
                      </a:r>
                      <a:endParaRPr lang="en-ZA"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50000"/>
                        </a:lnSpc>
                        <a:spcBef>
                          <a:spcPts val="300"/>
                        </a:spcBef>
                        <a:spcAft>
                          <a:spcPts val="300"/>
                        </a:spcAft>
                      </a:pPr>
                      <a:r>
                        <a:rPr lang="en-GB" sz="1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Thresholds </a:t>
                      </a:r>
                      <a:endParaRPr lang="en-ZA"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50000"/>
                        </a:lnSpc>
                        <a:spcBef>
                          <a:spcPts val="300"/>
                        </a:spcBef>
                        <a:spcAft>
                          <a:spcPts val="300"/>
                        </a:spcAft>
                      </a:pPr>
                      <a:r>
                        <a:rPr lang="en-GB" sz="1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Reference </a:t>
                      </a:r>
                      <a:endParaRPr lang="en-ZA"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766352854"/>
                  </a:ext>
                </a:extLst>
              </a:tr>
              <a:tr h="743275">
                <a:tc>
                  <a:txBody>
                    <a:bodyPr/>
                    <a:lstStyle/>
                    <a:p>
                      <a:pPr algn="just">
                        <a:lnSpc>
                          <a:spcPct val="150000"/>
                        </a:lnSpc>
                        <a:spcBef>
                          <a:spcPts val="300"/>
                        </a:spcBef>
                        <a:spcAft>
                          <a:spcPts val="300"/>
                        </a:spcAft>
                        <a:tabLst>
                          <a:tab pos="291465" algn="l"/>
                        </a:tabLst>
                      </a:pPr>
                      <a:r>
                        <a:rPr lang="en-GB" sz="1400" dirty="0">
                          <a:effectLst/>
                          <a:latin typeface="Tahoma" panose="020B0604030504040204" pitchFamily="34" charset="0"/>
                          <a:ea typeface="Times New Roman" panose="02020603050405020304" pitchFamily="18" charset="0"/>
                          <a:cs typeface="Times New Roman" panose="02020603050405020304" pitchFamily="18" charset="0"/>
                        </a:rPr>
                        <a:t>Phase 1 - Architecture, integration, and post implementation support Desktop evaluation</a:t>
                      </a:r>
                      <a:endParaRPr lang="en-ZA"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300"/>
                        </a:spcAft>
                      </a:pPr>
                      <a:r>
                        <a:rPr lang="en-GB" sz="1400">
                          <a:effectLst/>
                          <a:latin typeface="Tahoma" panose="020B0604030504040204" pitchFamily="34" charset="0"/>
                          <a:ea typeface="Times New Roman" panose="02020603050405020304" pitchFamily="18" charset="0"/>
                          <a:cs typeface="Times New Roman" panose="02020603050405020304" pitchFamily="18" charset="0"/>
                        </a:rPr>
                        <a:t>80%</a:t>
                      </a:r>
                      <a:endParaRPr lang="en-ZA"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GB" sz="1400" i="1" dirty="0">
                          <a:effectLst/>
                          <a:latin typeface="Tahoma" panose="020B0604030504040204" pitchFamily="34" charset="0"/>
                          <a:ea typeface="Times New Roman" panose="02020603050405020304" pitchFamily="18" charset="0"/>
                          <a:cs typeface="Times New Roman" panose="02020603050405020304" pitchFamily="18" charset="0"/>
                        </a:rPr>
                        <a:t>Annexure D</a:t>
                      </a:r>
                      <a:endParaRPr lang="en-ZA"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01835"/>
                  </a:ext>
                </a:extLst>
              </a:tr>
              <a:tr h="398710">
                <a:tc>
                  <a:txBody>
                    <a:bodyPr/>
                    <a:lstStyle/>
                    <a:p>
                      <a:pPr algn="just">
                        <a:lnSpc>
                          <a:spcPct val="150000"/>
                        </a:lnSpc>
                        <a:spcBef>
                          <a:spcPts val="300"/>
                        </a:spcBef>
                        <a:spcAft>
                          <a:spcPts val="300"/>
                        </a:spcAft>
                        <a:tabLst>
                          <a:tab pos="291465" algn="l"/>
                        </a:tabLst>
                      </a:pPr>
                      <a:r>
                        <a:rPr lang="en-GB" sz="1400">
                          <a:effectLst/>
                          <a:latin typeface="Tahoma" panose="020B0604030504040204" pitchFamily="34" charset="0"/>
                          <a:ea typeface="Times New Roman" panose="02020603050405020304" pitchFamily="18" charset="0"/>
                          <a:cs typeface="Times New Roman" panose="02020603050405020304" pitchFamily="18" charset="0"/>
                        </a:rPr>
                        <a:t>Phase 2 - Implementation approach Desktop evaluation</a:t>
                      </a:r>
                      <a:endParaRPr lang="en-ZA"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300"/>
                        </a:spcAft>
                      </a:pPr>
                      <a:r>
                        <a:rPr lang="en-GB" sz="1400">
                          <a:effectLst/>
                          <a:latin typeface="Tahoma" panose="020B0604030504040204" pitchFamily="34" charset="0"/>
                          <a:ea typeface="Times New Roman" panose="02020603050405020304" pitchFamily="18" charset="0"/>
                          <a:cs typeface="Times New Roman" panose="02020603050405020304" pitchFamily="18" charset="0"/>
                        </a:rPr>
                        <a:t>80%</a:t>
                      </a:r>
                      <a:endParaRPr lang="en-ZA"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GB" sz="1400" i="1" dirty="0">
                          <a:effectLst/>
                          <a:latin typeface="Tahoma" panose="020B0604030504040204" pitchFamily="34" charset="0"/>
                          <a:ea typeface="Times New Roman" panose="02020603050405020304" pitchFamily="18" charset="0"/>
                          <a:cs typeface="Times New Roman" panose="02020603050405020304" pitchFamily="18" charset="0"/>
                        </a:rPr>
                        <a:t>Annexure D</a:t>
                      </a:r>
                      <a:endParaRPr lang="en-ZA"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51596"/>
                  </a:ext>
                </a:extLst>
              </a:tr>
              <a:tr h="398710">
                <a:tc>
                  <a:txBody>
                    <a:bodyPr/>
                    <a:lstStyle/>
                    <a:p>
                      <a:pPr algn="just">
                        <a:lnSpc>
                          <a:spcPct val="150000"/>
                        </a:lnSpc>
                        <a:spcBef>
                          <a:spcPts val="300"/>
                        </a:spcBef>
                        <a:spcAft>
                          <a:spcPts val="300"/>
                        </a:spcAft>
                        <a:tabLst>
                          <a:tab pos="291465" algn="l"/>
                        </a:tabLst>
                      </a:pPr>
                      <a:r>
                        <a:rPr lang="en-GB" sz="1400">
                          <a:effectLst/>
                          <a:latin typeface="Tahoma" panose="020B0604030504040204" pitchFamily="34" charset="0"/>
                          <a:ea typeface="Times New Roman" panose="02020603050405020304" pitchFamily="18" charset="0"/>
                          <a:cs typeface="Times New Roman" panose="02020603050405020304" pitchFamily="18" charset="0"/>
                        </a:rPr>
                        <a:t>Phase 3 Technical Fit Desktop evaluation</a:t>
                      </a:r>
                      <a:endParaRPr lang="en-ZA"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300"/>
                        </a:spcAft>
                      </a:pPr>
                      <a:r>
                        <a:rPr lang="en-GB" sz="1400">
                          <a:effectLst/>
                          <a:latin typeface="Tahoma" panose="020B0604030504040204" pitchFamily="34" charset="0"/>
                          <a:ea typeface="Times New Roman" panose="02020603050405020304" pitchFamily="18" charset="0"/>
                          <a:cs typeface="Times New Roman" panose="02020603050405020304" pitchFamily="18" charset="0"/>
                        </a:rPr>
                        <a:t>80%</a:t>
                      </a:r>
                      <a:endParaRPr lang="en-ZA"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GB" sz="1400" i="1" dirty="0">
                          <a:effectLst/>
                          <a:latin typeface="Tahoma" panose="020B0604030504040204" pitchFamily="34" charset="0"/>
                          <a:ea typeface="Times New Roman" panose="02020603050405020304" pitchFamily="18" charset="0"/>
                          <a:cs typeface="Times New Roman" panose="02020603050405020304" pitchFamily="18" charset="0"/>
                        </a:rPr>
                        <a:t>Annexure D</a:t>
                      </a:r>
                      <a:endParaRPr lang="en-ZA"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1122482"/>
                  </a:ext>
                </a:extLst>
              </a:tr>
              <a:tr h="398710">
                <a:tc>
                  <a:txBody>
                    <a:bodyPr/>
                    <a:lstStyle/>
                    <a:p>
                      <a:pPr algn="just">
                        <a:lnSpc>
                          <a:spcPct val="150000"/>
                        </a:lnSpc>
                        <a:spcBef>
                          <a:spcPts val="300"/>
                        </a:spcBef>
                        <a:spcAft>
                          <a:spcPts val="300"/>
                        </a:spcAft>
                        <a:tabLst>
                          <a:tab pos="291465" algn="l"/>
                        </a:tabLst>
                      </a:pPr>
                      <a:r>
                        <a:rPr lang="en-GB" sz="1400">
                          <a:effectLst/>
                          <a:latin typeface="Tahoma" panose="020B0604030504040204" pitchFamily="34" charset="0"/>
                          <a:ea typeface="Times New Roman" panose="02020603050405020304" pitchFamily="18" charset="0"/>
                          <a:cs typeface="Times New Roman" panose="02020603050405020304" pitchFamily="18" charset="0"/>
                        </a:rPr>
                        <a:t>Phase 4: Technical fit Presentation</a:t>
                      </a:r>
                      <a:endParaRPr lang="en-ZA"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300"/>
                        </a:spcAft>
                      </a:pPr>
                      <a:r>
                        <a:rPr lang="en-GB" sz="1400">
                          <a:effectLst/>
                          <a:latin typeface="Tahoma" panose="020B0604030504040204" pitchFamily="34" charset="0"/>
                          <a:ea typeface="Times New Roman" panose="02020603050405020304" pitchFamily="18" charset="0"/>
                          <a:cs typeface="Times New Roman" panose="02020603050405020304" pitchFamily="18" charset="0"/>
                        </a:rPr>
                        <a:t>80%</a:t>
                      </a:r>
                      <a:endParaRPr lang="en-ZA"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GB" sz="1400" i="1" dirty="0">
                          <a:effectLst/>
                          <a:latin typeface="Tahoma" panose="020B0604030504040204" pitchFamily="34" charset="0"/>
                          <a:ea typeface="Times New Roman" panose="02020603050405020304" pitchFamily="18" charset="0"/>
                          <a:cs typeface="Times New Roman" panose="02020603050405020304" pitchFamily="18" charset="0"/>
                        </a:rPr>
                        <a:t>Annexure D</a:t>
                      </a:r>
                      <a:endParaRPr lang="en-ZA"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176587"/>
                  </a:ext>
                </a:extLst>
              </a:tr>
            </a:tbl>
          </a:graphicData>
        </a:graphic>
      </p:graphicFrame>
      <p:sp>
        <p:nvSpPr>
          <p:cNvPr id="7" name="TextBox 6">
            <a:extLst>
              <a:ext uri="{FF2B5EF4-FFF2-40B4-BE49-F238E27FC236}">
                <a16:creationId xmlns:a16="http://schemas.microsoft.com/office/drawing/2014/main" id="{DDCFFC99-73FA-4714-B29A-977571AF4295}"/>
              </a:ext>
            </a:extLst>
          </p:cNvPr>
          <p:cNvSpPr txBox="1"/>
          <p:nvPr/>
        </p:nvSpPr>
        <p:spPr>
          <a:xfrm>
            <a:off x="618754" y="1350015"/>
            <a:ext cx="11374463" cy="1184940"/>
          </a:xfrm>
          <a:prstGeom prst="rect">
            <a:avLst/>
          </a:prstGeom>
          <a:noFill/>
        </p:spPr>
        <p:txBody>
          <a:bodyPr wrap="square">
            <a:spAutoFit/>
          </a:bodyPr>
          <a:lstStyle/>
          <a:p>
            <a:pPr marL="285750" indent="-285750" algn="just">
              <a:spcBef>
                <a:spcPts val="600"/>
              </a:spcBef>
              <a:buFont typeface="Arial" panose="020B0604020202020204" pitchFamily="34" charset="0"/>
              <a:buChar char="•"/>
            </a:pPr>
            <a:r>
              <a:rPr lang="en-GB" sz="1400" dirty="0">
                <a:effectLst/>
                <a:latin typeface="Tahoma" panose="020B0604030504040204" pitchFamily="34" charset="0"/>
                <a:ea typeface="Times New Roman" panose="02020603050405020304" pitchFamily="18" charset="0"/>
                <a:cs typeface="Times New Roman" panose="02020603050405020304" pitchFamily="18" charset="0"/>
              </a:rPr>
              <a:t>The technical evaluation is divided into four (4) phases</a:t>
            </a:r>
          </a:p>
          <a:p>
            <a:pPr marL="285750" indent="-285750" algn="just">
              <a:spcBef>
                <a:spcPts val="600"/>
              </a:spcBef>
              <a:buFont typeface="Arial" panose="020B0604020202020204" pitchFamily="34" charset="0"/>
              <a:buChar char="•"/>
            </a:pPr>
            <a:r>
              <a:rPr lang="en-GB" sz="1400" dirty="0">
                <a:latin typeface="Tahoma" panose="020B0604030504040204" pitchFamily="34" charset="0"/>
                <a:ea typeface="Times New Roman" panose="02020603050405020304" pitchFamily="18" charset="0"/>
                <a:cs typeface="Times New Roman" panose="02020603050405020304" pitchFamily="18" charset="0"/>
              </a:rPr>
              <a:t>Evaluation instructions  and scoring are detailed in Annexure D for each phase of the evaluation</a:t>
            </a:r>
          </a:p>
          <a:p>
            <a:pPr marL="285750" indent="-285750" algn="just">
              <a:spcBef>
                <a:spcPts val="600"/>
              </a:spcBef>
              <a:buFont typeface="Arial" panose="020B0604020202020204" pitchFamily="34" charset="0"/>
              <a:buChar char="•"/>
            </a:pPr>
            <a:r>
              <a:rPr lang="en-GB" sz="1400" dirty="0">
                <a:effectLst/>
                <a:latin typeface="Tahoma" panose="020B0604030504040204" pitchFamily="34" charset="0"/>
                <a:ea typeface="Times New Roman" panose="02020603050405020304" pitchFamily="18" charset="0"/>
                <a:cs typeface="Times New Roman" panose="02020603050405020304" pitchFamily="18" charset="0"/>
              </a:rPr>
              <a:t>Respondents must at least meet a threshold of a phase in order to be evaluated on the next phase</a:t>
            </a:r>
          </a:p>
          <a:p>
            <a:pPr marL="285750" indent="-285750" algn="just">
              <a:spcBef>
                <a:spcPts val="600"/>
              </a:spcBef>
              <a:buFont typeface="Arial" panose="020B0604020202020204" pitchFamily="34" charset="0"/>
              <a:buChar char="•"/>
            </a:pPr>
            <a:endParaRPr lang="en-ZA" sz="1400" dirty="0">
              <a:effectLst/>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990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3"/>
            </p:custDataLst>
          </p:nvPr>
        </p:nvGraphicFramePr>
        <p:xfrm>
          <a:off x="1525192" y="858443"/>
          <a:ext cx="1190" cy="1190"/>
        </p:xfrm>
        <a:graphic>
          <a:graphicData uri="http://schemas.openxmlformats.org/presentationml/2006/ole">
            <mc:AlternateContent xmlns:mc="http://schemas.openxmlformats.org/markup-compatibility/2006">
              <mc:Choice xmlns:v="urn:schemas-microsoft-com:vml" Requires="v">
                <p:oleObj spid="_x0000_s11293"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525192" y="858443"/>
                        <a:ext cx="1190" cy="1190"/>
                      </a:xfrm>
                      <a:prstGeom prst="rect">
                        <a:avLst/>
                      </a:prstGeom>
                    </p:spPr>
                  </p:pic>
                </p:oleObj>
              </mc:Fallback>
            </mc:AlternateContent>
          </a:graphicData>
        </a:graphic>
      </p:graphicFrame>
      <p:sp>
        <p:nvSpPr>
          <p:cNvPr id="5" name="Rectangle 4" hidden="1"/>
          <p:cNvSpPr/>
          <p:nvPr>
            <p:custDataLst>
              <p:tags r:id="rId4"/>
            </p:custDataLst>
          </p:nvPr>
        </p:nvSpPr>
        <p:spPr bwMode="auto">
          <a:xfrm>
            <a:off x="1524002" y="857252"/>
            <a:ext cx="119063" cy="11906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ZA" sz="1900">
              <a:solidFill>
                <a:srgbClr val="768F4C"/>
              </a:solidFill>
              <a:latin typeface="Calibri" panose="020F0502020204030204" pitchFamily="34" charset="0"/>
              <a:sym typeface="Calibri" panose="020F0502020204030204" pitchFamily="34" charset="0"/>
            </a:endParaRPr>
          </a:p>
        </p:txBody>
      </p:sp>
      <p:sp>
        <p:nvSpPr>
          <p:cNvPr id="2" name="Title 1"/>
          <p:cNvSpPr>
            <a:spLocks noGrp="1"/>
          </p:cNvSpPr>
          <p:nvPr>
            <p:ph type="ctrTitle"/>
          </p:nvPr>
        </p:nvSpPr>
        <p:spPr/>
        <p:txBody>
          <a:bodyPr/>
          <a:lstStyle/>
          <a:p>
            <a:r>
              <a:rPr lang="en-ZA" altLang="en-US" sz="2400" dirty="0"/>
              <a:t>AGENDA</a:t>
            </a:r>
            <a:endParaRPr lang="en-ZA" sz="2400" dirty="0"/>
          </a:p>
        </p:txBody>
      </p:sp>
      <p:sp>
        <p:nvSpPr>
          <p:cNvPr id="6" name="Content Placeholder 5">
            <a:extLst>
              <a:ext uri="{FF2B5EF4-FFF2-40B4-BE49-F238E27FC236}">
                <a16:creationId xmlns:a16="http://schemas.microsoft.com/office/drawing/2014/main" id="{17A7AF65-833E-4244-BF69-ACD997DACFE8}"/>
              </a:ext>
            </a:extLst>
          </p:cNvPr>
          <p:cNvSpPr>
            <a:spLocks noGrp="1"/>
          </p:cNvSpPr>
          <p:nvPr>
            <p:ph idx="1"/>
          </p:nvPr>
        </p:nvSpPr>
        <p:spPr>
          <a:xfrm>
            <a:off x="568328" y="1139483"/>
            <a:ext cx="11055343" cy="5528603"/>
          </a:xfrm>
        </p:spPr>
        <p:txBody>
          <a:bodyPr/>
          <a:lstStyle/>
          <a:p>
            <a:pPr marL="457200" indent="-457200">
              <a:spcBef>
                <a:spcPct val="50000"/>
              </a:spcBef>
              <a:buFont typeface="+mj-lt"/>
              <a:buAutoNum type="arabicPeriod"/>
              <a:defRPr/>
            </a:pPr>
            <a:r>
              <a:rPr lang="en-ZA" altLang="en-US" dirty="0">
                <a:solidFill>
                  <a:schemeClr val="tx1"/>
                </a:solidFill>
                <a:cs typeface="Arial" charset="0"/>
              </a:rPr>
              <a:t>Introduction / Welcoming </a:t>
            </a:r>
          </a:p>
          <a:p>
            <a:pPr marL="457200" indent="-457200">
              <a:spcBef>
                <a:spcPct val="50000"/>
              </a:spcBef>
              <a:buFont typeface="+mj-lt"/>
              <a:buAutoNum type="arabicPeriod"/>
              <a:defRPr/>
            </a:pPr>
            <a:r>
              <a:rPr lang="en-ZA" altLang="en-US" dirty="0">
                <a:solidFill>
                  <a:schemeClr val="tx1"/>
                </a:solidFill>
                <a:cs typeface="Arial" charset="0"/>
              </a:rPr>
              <a:t>Safety </a:t>
            </a:r>
          </a:p>
          <a:p>
            <a:pPr marL="457200" indent="-457200">
              <a:spcBef>
                <a:spcPct val="50000"/>
              </a:spcBef>
              <a:buFont typeface="+mj-lt"/>
              <a:buAutoNum type="arabicPeriod"/>
              <a:defRPr/>
            </a:pPr>
            <a:r>
              <a:rPr lang="en-ZA" altLang="en-US" dirty="0">
                <a:solidFill>
                  <a:schemeClr val="tx1"/>
                </a:solidFill>
                <a:cs typeface="Arial" charset="0"/>
              </a:rPr>
              <a:t>Housekeeping and General Rules</a:t>
            </a:r>
            <a:endParaRPr lang="en-GB" altLang="en-US" dirty="0">
              <a:solidFill>
                <a:schemeClr val="tx1"/>
              </a:solidFill>
              <a:cs typeface="Arial" charset="0"/>
            </a:endParaRPr>
          </a:p>
          <a:p>
            <a:pPr marL="457200" indent="-457200">
              <a:spcBef>
                <a:spcPct val="50000"/>
              </a:spcBef>
              <a:buFont typeface="+mj-lt"/>
              <a:buAutoNum type="arabicPeriod"/>
              <a:defRPr/>
            </a:pPr>
            <a:r>
              <a:rPr lang="en-ZA" altLang="en-US" dirty="0">
                <a:solidFill>
                  <a:schemeClr val="tx1"/>
                </a:solidFill>
                <a:cs typeface="Arial" charset="0"/>
              </a:rPr>
              <a:t>Attendance</a:t>
            </a:r>
          </a:p>
          <a:p>
            <a:pPr marL="457200" indent="-457200">
              <a:spcBef>
                <a:spcPct val="50000"/>
              </a:spcBef>
              <a:buFont typeface="+mj-lt"/>
              <a:buAutoNum type="arabicPeriod"/>
              <a:defRPr/>
            </a:pPr>
            <a:r>
              <a:rPr lang="en-ZA" altLang="en-US" dirty="0">
                <a:solidFill>
                  <a:schemeClr val="tx1"/>
                </a:solidFill>
                <a:cs typeface="Arial" charset="0"/>
              </a:rPr>
              <a:t>Allow for completion of the presentation</a:t>
            </a:r>
          </a:p>
          <a:p>
            <a:pPr marL="457200" indent="-457200">
              <a:spcBef>
                <a:spcPct val="50000"/>
              </a:spcBef>
              <a:buFont typeface="+mj-lt"/>
              <a:buAutoNum type="arabicPeriod"/>
              <a:defRPr/>
            </a:pPr>
            <a:r>
              <a:rPr lang="en-ZA" altLang="en-US" dirty="0">
                <a:solidFill>
                  <a:schemeClr val="tx1"/>
                </a:solidFill>
                <a:cs typeface="Arial" charset="0"/>
              </a:rPr>
              <a:t>In the interest of fairness, all questions relating to clarification of this RFP are to be submitted in writing to </a:t>
            </a:r>
            <a:r>
              <a:rPr lang="en-ZA" altLang="en-US" dirty="0">
                <a:solidFill>
                  <a:schemeClr val="tx1"/>
                </a:solidFill>
                <a:cs typeface="Arial" charset="0"/>
                <a:hlinkClick r:id="rId8">
                  <a:extLst>
                    <a:ext uri="{A12FA001-AC4F-418D-AE19-62706E023703}">
                      <ahyp:hlinkClr xmlns:ahyp="http://schemas.microsoft.com/office/drawing/2018/hyperlinkcolor" val="tx"/>
                    </a:ext>
                  </a:extLst>
                </a:hlinkClick>
              </a:rPr>
              <a:t>Madumetja.Mabitsela@transnet.net</a:t>
            </a:r>
            <a:r>
              <a:rPr lang="en-ZA" altLang="en-US" dirty="0">
                <a:solidFill>
                  <a:schemeClr val="tx1"/>
                </a:solidFill>
                <a:cs typeface="Arial" charset="0"/>
              </a:rPr>
              <a:t> by the </a:t>
            </a:r>
            <a:r>
              <a:rPr lang="en-ZA" altLang="en-US" b="1" dirty="0">
                <a:solidFill>
                  <a:srgbClr val="FF0000"/>
                </a:solidFill>
                <a:cs typeface="Arial" charset="0"/>
              </a:rPr>
              <a:t>31 March 2023 </a:t>
            </a:r>
            <a:r>
              <a:rPr lang="en-ZA" altLang="en-US" dirty="0">
                <a:solidFill>
                  <a:schemeClr val="tx1"/>
                </a:solidFill>
                <a:cs typeface="Arial" charset="0"/>
              </a:rPr>
              <a:t>at 12:00pm. Answers will be shared with </a:t>
            </a:r>
            <a:r>
              <a:rPr lang="en-ZA" altLang="en-US" b="1" dirty="0">
                <a:solidFill>
                  <a:schemeClr val="tx1"/>
                </a:solidFill>
                <a:cs typeface="Arial" charset="0"/>
              </a:rPr>
              <a:t>ALL</a:t>
            </a:r>
            <a:r>
              <a:rPr lang="en-ZA" altLang="en-US" dirty="0">
                <a:solidFill>
                  <a:schemeClr val="tx1"/>
                </a:solidFill>
                <a:cs typeface="Arial" charset="0"/>
              </a:rPr>
              <a:t> Bidders present at this non-compulsory Briefing Session</a:t>
            </a:r>
          </a:p>
          <a:p>
            <a:pPr marL="457200" indent="-457200">
              <a:spcBef>
                <a:spcPct val="50000"/>
              </a:spcBef>
              <a:buFont typeface="+mj-lt"/>
              <a:buAutoNum type="arabicPeriod"/>
              <a:defRPr/>
            </a:pPr>
            <a:r>
              <a:rPr lang="en-US" altLang="en-US" dirty="0">
                <a:solidFill>
                  <a:schemeClr val="tx1"/>
                </a:solidFill>
                <a:cs typeface="Arial" charset="0"/>
              </a:rPr>
              <a:t>After the closing date of the RFP, a Respondent may only communicate with the Prudence Nkabinde, at telephone number 011 584 0821, email </a:t>
            </a:r>
            <a:r>
              <a:rPr lang="en-US" altLang="en-US" u="sng" dirty="0">
                <a:solidFill>
                  <a:schemeClr val="tx1"/>
                </a:solidFill>
                <a:cs typeface="Arial" charset="0"/>
              </a:rPr>
              <a:t>Prudence.Nkabinde@transnet.net</a:t>
            </a:r>
            <a:r>
              <a:rPr lang="en-US" altLang="en-US" dirty="0">
                <a:solidFill>
                  <a:schemeClr val="tx1"/>
                </a:solidFill>
                <a:cs typeface="Arial" charset="0"/>
              </a:rPr>
              <a:t> on any matter relating to its RFP Proposal.</a:t>
            </a:r>
            <a:endParaRPr lang="en-ZA" altLang="en-US" dirty="0">
              <a:solidFill>
                <a:schemeClr val="tx1"/>
              </a:solidFill>
              <a:cs typeface="Arial" charset="0"/>
            </a:endParaRPr>
          </a:p>
          <a:p>
            <a:pPr marL="457200" indent="-457200">
              <a:spcBef>
                <a:spcPct val="50000"/>
              </a:spcBef>
              <a:buFont typeface="+mj-lt"/>
              <a:buAutoNum type="arabicPeriod"/>
              <a:defRPr/>
            </a:pPr>
            <a:r>
              <a:rPr lang="en-ZA" altLang="en-US" dirty="0">
                <a:solidFill>
                  <a:schemeClr val="tx1"/>
                </a:solidFill>
                <a:cs typeface="Arial" charset="0"/>
              </a:rPr>
              <a:t>Information will not be repeated for the benefit of Respondents joining late</a:t>
            </a:r>
            <a:endParaRPr lang="en-ZA" dirty="0">
              <a:solidFill>
                <a:schemeClr val="tx1"/>
              </a:solidFill>
            </a:endParaRPr>
          </a:p>
        </p:txBody>
      </p:sp>
    </p:spTree>
    <p:custDataLst>
      <p:tags r:id="rId2"/>
    </p:custDataLst>
    <p:extLst>
      <p:ext uri="{BB962C8B-B14F-4D97-AF65-F5344CB8AC3E}">
        <p14:creationId xmlns:p14="http://schemas.microsoft.com/office/powerpoint/2010/main" val="1115816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095AF-7B56-4995-99F4-2F183F0A9027}"/>
              </a:ext>
            </a:extLst>
          </p:cNvPr>
          <p:cNvSpPr>
            <a:spLocks noGrp="1"/>
          </p:cNvSpPr>
          <p:nvPr>
            <p:ph type="title"/>
          </p:nvPr>
        </p:nvSpPr>
        <p:spPr/>
        <p:txBody>
          <a:bodyPr/>
          <a:lstStyle/>
          <a:p>
            <a:r>
              <a:rPr lang="en-US" sz="2200" dirty="0">
                <a:solidFill>
                  <a:schemeClr val="tx1"/>
                </a:solidFill>
              </a:rPr>
              <a:t>Annexure A: Pricing Schedule – Implementation Costs</a:t>
            </a:r>
            <a:endParaRPr lang="en-ZA" sz="2200" dirty="0">
              <a:solidFill>
                <a:schemeClr val="tx1"/>
              </a:solidFill>
            </a:endParaRPr>
          </a:p>
        </p:txBody>
      </p:sp>
      <p:sp>
        <p:nvSpPr>
          <p:cNvPr id="3" name="Title 1">
            <a:extLst>
              <a:ext uri="{FF2B5EF4-FFF2-40B4-BE49-F238E27FC236}">
                <a16:creationId xmlns:a16="http://schemas.microsoft.com/office/drawing/2014/main" id="{CFB6ECDC-F525-4379-801B-DA44FC687B5B}"/>
              </a:ext>
            </a:extLst>
          </p:cNvPr>
          <p:cNvSpPr txBox="1">
            <a:spLocks/>
          </p:cNvSpPr>
          <p:nvPr/>
        </p:nvSpPr>
        <p:spPr>
          <a:xfrm>
            <a:off x="618755" y="1210336"/>
            <a:ext cx="10457775" cy="720105"/>
          </a:xfrm>
          <a:prstGeom prst="rect">
            <a:avLst/>
          </a:prstGeom>
        </p:spPr>
        <p:txBody>
          <a:bodyPr vert="horz" lIns="0" tIns="0" rIns="0" bIns="0" rtlCol="0" anchor="ctr">
            <a:noAutofit/>
          </a:bodyPr>
          <a:lstStyle>
            <a:lvl1pPr algn="l" defTabSz="779173" rtl="0" eaLnBrk="1" latinLnBrk="0" hangingPunct="1">
              <a:spcBef>
                <a:spcPct val="0"/>
              </a:spcBef>
              <a:buNone/>
              <a:defRPr sz="2800" b="1" kern="1200" cap="none" spc="0" baseline="0">
                <a:solidFill>
                  <a:schemeClr val="tx1">
                    <a:lumMod val="50000"/>
                    <a:lumOff val="50000"/>
                  </a:schemeClr>
                </a:solidFill>
                <a:latin typeface="+mj-lt"/>
                <a:ea typeface="+mj-ea"/>
                <a:cs typeface="+mj-cs"/>
              </a:defRPr>
            </a:lvl1pPr>
          </a:lstStyle>
          <a:p>
            <a:endParaRPr lang="en-ZA" dirty="0"/>
          </a:p>
        </p:txBody>
      </p:sp>
      <p:graphicFrame>
        <p:nvGraphicFramePr>
          <p:cNvPr id="4" name="Table 3">
            <a:extLst>
              <a:ext uri="{FF2B5EF4-FFF2-40B4-BE49-F238E27FC236}">
                <a16:creationId xmlns:a16="http://schemas.microsoft.com/office/drawing/2014/main" id="{8E8D614B-0DC2-42D5-BF6E-3219E5472636}"/>
              </a:ext>
            </a:extLst>
          </p:cNvPr>
          <p:cNvGraphicFramePr>
            <a:graphicFrameLocks noGrp="1"/>
          </p:cNvGraphicFramePr>
          <p:nvPr>
            <p:extLst>
              <p:ext uri="{D42A27DB-BD31-4B8C-83A1-F6EECF244321}">
                <p14:modId xmlns:p14="http://schemas.microsoft.com/office/powerpoint/2010/main" val="3199431709"/>
              </p:ext>
            </p:extLst>
          </p:nvPr>
        </p:nvGraphicFramePr>
        <p:xfrm>
          <a:off x="618755" y="1200150"/>
          <a:ext cx="10954489" cy="5300664"/>
        </p:xfrm>
        <a:graphic>
          <a:graphicData uri="http://schemas.openxmlformats.org/drawingml/2006/table">
            <a:tbl>
              <a:tblPr/>
              <a:tblGrid>
                <a:gridCol w="453288">
                  <a:extLst>
                    <a:ext uri="{9D8B030D-6E8A-4147-A177-3AD203B41FA5}">
                      <a16:colId xmlns:a16="http://schemas.microsoft.com/office/drawing/2014/main" val="2064774900"/>
                    </a:ext>
                  </a:extLst>
                </a:gridCol>
                <a:gridCol w="1737609">
                  <a:extLst>
                    <a:ext uri="{9D8B030D-6E8A-4147-A177-3AD203B41FA5}">
                      <a16:colId xmlns:a16="http://schemas.microsoft.com/office/drawing/2014/main" val="1873240797"/>
                    </a:ext>
                  </a:extLst>
                </a:gridCol>
                <a:gridCol w="1095450">
                  <a:extLst>
                    <a:ext uri="{9D8B030D-6E8A-4147-A177-3AD203B41FA5}">
                      <a16:colId xmlns:a16="http://schemas.microsoft.com/office/drawing/2014/main" val="399207354"/>
                    </a:ext>
                  </a:extLst>
                </a:gridCol>
                <a:gridCol w="1038788">
                  <a:extLst>
                    <a:ext uri="{9D8B030D-6E8A-4147-A177-3AD203B41FA5}">
                      <a16:colId xmlns:a16="http://schemas.microsoft.com/office/drawing/2014/main" val="3901327496"/>
                    </a:ext>
                  </a:extLst>
                </a:gridCol>
                <a:gridCol w="982127">
                  <a:extLst>
                    <a:ext uri="{9D8B030D-6E8A-4147-A177-3AD203B41FA5}">
                      <a16:colId xmlns:a16="http://schemas.microsoft.com/office/drawing/2014/main" val="1713522502"/>
                    </a:ext>
                  </a:extLst>
                </a:gridCol>
                <a:gridCol w="956156">
                  <a:extLst>
                    <a:ext uri="{9D8B030D-6E8A-4147-A177-3AD203B41FA5}">
                      <a16:colId xmlns:a16="http://schemas.microsoft.com/office/drawing/2014/main" val="3478727059"/>
                    </a:ext>
                  </a:extLst>
                </a:gridCol>
                <a:gridCol w="812143">
                  <a:extLst>
                    <a:ext uri="{9D8B030D-6E8A-4147-A177-3AD203B41FA5}">
                      <a16:colId xmlns:a16="http://schemas.microsoft.com/office/drawing/2014/main" val="1142195716"/>
                    </a:ext>
                  </a:extLst>
                </a:gridCol>
                <a:gridCol w="812143">
                  <a:extLst>
                    <a:ext uri="{9D8B030D-6E8A-4147-A177-3AD203B41FA5}">
                      <a16:colId xmlns:a16="http://schemas.microsoft.com/office/drawing/2014/main" val="3334775158"/>
                    </a:ext>
                  </a:extLst>
                </a:gridCol>
                <a:gridCol w="701182">
                  <a:extLst>
                    <a:ext uri="{9D8B030D-6E8A-4147-A177-3AD203B41FA5}">
                      <a16:colId xmlns:a16="http://schemas.microsoft.com/office/drawing/2014/main" val="4018906067"/>
                    </a:ext>
                  </a:extLst>
                </a:gridCol>
                <a:gridCol w="701182">
                  <a:extLst>
                    <a:ext uri="{9D8B030D-6E8A-4147-A177-3AD203B41FA5}">
                      <a16:colId xmlns:a16="http://schemas.microsoft.com/office/drawing/2014/main" val="1629099918"/>
                    </a:ext>
                  </a:extLst>
                </a:gridCol>
                <a:gridCol w="821587">
                  <a:extLst>
                    <a:ext uri="{9D8B030D-6E8A-4147-A177-3AD203B41FA5}">
                      <a16:colId xmlns:a16="http://schemas.microsoft.com/office/drawing/2014/main" val="3867554375"/>
                    </a:ext>
                  </a:extLst>
                </a:gridCol>
                <a:gridCol w="842834">
                  <a:extLst>
                    <a:ext uri="{9D8B030D-6E8A-4147-A177-3AD203B41FA5}">
                      <a16:colId xmlns:a16="http://schemas.microsoft.com/office/drawing/2014/main" val="1873661757"/>
                    </a:ext>
                  </a:extLst>
                </a:gridCol>
              </a:tblGrid>
              <a:tr h="316143">
                <a:tc>
                  <a:txBody>
                    <a:bodyPr/>
                    <a:lstStyle/>
                    <a:p>
                      <a:pPr algn="l" fontAlgn="b"/>
                      <a:endParaRPr lang="en-ZA" sz="600" b="1"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solidFill>
                            <a:srgbClr val="000000"/>
                          </a:solidFill>
                          <a:effectLst/>
                          <a:latin typeface="Calibri" panose="020F0502020204030204" pitchFamily="34" charset="0"/>
                        </a:rPr>
                        <a:t> Project resources</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600" b="1" i="0" u="none" strike="noStrike">
                          <a:solidFill>
                            <a:srgbClr val="000000"/>
                          </a:solidFill>
                          <a:effectLst/>
                          <a:latin typeface="Calibri" panose="020F0502020204030204" pitchFamily="34" charset="0"/>
                        </a:rPr>
                        <a:t>Number of resources</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600" b="1" i="0" u="none" strike="noStrike">
                          <a:solidFill>
                            <a:srgbClr val="000000"/>
                          </a:solidFill>
                          <a:effectLst/>
                          <a:latin typeface="Calibri" panose="020F0502020204030204" pitchFamily="34" charset="0"/>
                        </a:rPr>
                        <a:t>Applicable software solution</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600" b="1" i="0" u="none" strike="noStrike">
                          <a:solidFill>
                            <a:srgbClr val="000000"/>
                          </a:solidFill>
                          <a:effectLst/>
                          <a:latin typeface="Calibri" panose="020F0502020204030204" pitchFamily="34" charset="0"/>
                        </a:rPr>
                        <a:t>Rate per hour</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1" i="0" u="none" strike="noStrike">
                          <a:solidFill>
                            <a:srgbClr val="000000"/>
                          </a:solidFill>
                          <a:effectLst/>
                          <a:latin typeface="Calibri" panose="020F0502020204030204" pitchFamily="34" charset="0"/>
                        </a:rPr>
                        <a:t>Hours required for year 1</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600" b="1" i="0" u="none" strike="noStrike">
                          <a:solidFill>
                            <a:srgbClr val="000000"/>
                          </a:solidFill>
                          <a:effectLst/>
                          <a:latin typeface="Calibri" panose="020F0502020204030204" pitchFamily="34" charset="0"/>
                        </a:rPr>
                        <a:t>Price for year 1</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1" i="0" u="none" strike="noStrike">
                          <a:solidFill>
                            <a:srgbClr val="000000"/>
                          </a:solidFill>
                          <a:effectLst/>
                          <a:latin typeface="Calibri" panose="020F0502020204030204" pitchFamily="34" charset="0"/>
                        </a:rPr>
                        <a:t>Hours required for year 2</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600" b="1" i="0" u="none" strike="noStrike">
                          <a:solidFill>
                            <a:srgbClr val="000000"/>
                          </a:solidFill>
                          <a:effectLst/>
                          <a:latin typeface="Calibri" panose="020F0502020204030204" pitchFamily="34" charset="0"/>
                        </a:rPr>
                        <a:t>Price for year 2</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1" i="0" u="none" strike="noStrike">
                          <a:solidFill>
                            <a:srgbClr val="000000"/>
                          </a:solidFill>
                          <a:effectLst/>
                          <a:latin typeface="Calibri" panose="020F0502020204030204" pitchFamily="34" charset="0"/>
                        </a:rPr>
                        <a:t>Hours required for year 3</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600" b="1" i="0" u="none" strike="noStrike">
                          <a:solidFill>
                            <a:srgbClr val="000000"/>
                          </a:solidFill>
                          <a:effectLst/>
                          <a:latin typeface="Calibri" panose="020F0502020204030204" pitchFamily="34" charset="0"/>
                        </a:rPr>
                        <a:t>Price for year 3</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600" b="1" i="0" u="none" strike="noStrike">
                          <a:solidFill>
                            <a:srgbClr val="000000"/>
                          </a:solidFill>
                          <a:effectLst/>
                          <a:latin typeface="Calibri" panose="020F0502020204030204" pitchFamily="34" charset="0"/>
                        </a:rPr>
                        <a:t>Total for 3 years</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19881799"/>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1" u="none" strike="noStrike">
                          <a:solidFill>
                            <a:srgbClr val="000000"/>
                          </a:solidFill>
                          <a:effectLst/>
                          <a:latin typeface="Calibri" panose="020F0502020204030204" pitchFamily="34" charset="0"/>
                        </a:rPr>
                        <a:t>e.g. Project Manager</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1</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1"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R800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1998</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R1 598 400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1998</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R1 598 400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1998</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R1 598 400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R4 795 200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1990810"/>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858962"/>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6138768"/>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9972768"/>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1718473"/>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470000"/>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4439224"/>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solidFill>
                            <a:srgbClr val="000000"/>
                          </a:solidFill>
                          <a:effectLst/>
                          <a:latin typeface="Calibri" panose="020F0502020204030204" pitchFamily="34" charset="0"/>
                        </a:rPr>
                        <a:t>Project resources Total</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1" i="0" u="none" strike="noStrike">
                          <a:solidFill>
                            <a:srgbClr val="000000"/>
                          </a:solidFill>
                          <a:effectLst/>
                          <a:latin typeface="Calibri" panose="020F0502020204030204" pitchFamily="34" charset="0"/>
                        </a:rPr>
                        <a:t>R4 795 200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135755"/>
                  </a:ext>
                </a:extLst>
              </a:tr>
              <a:tr h="316143">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solidFill>
                            <a:srgbClr val="000000"/>
                          </a:solidFill>
                          <a:effectLst/>
                          <a:latin typeface="Calibri" panose="020F0502020204030204" pitchFamily="34" charset="0"/>
                        </a:rPr>
                        <a:t>Technical resources</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600" b="1" i="0" u="none" strike="noStrike">
                          <a:solidFill>
                            <a:srgbClr val="000000"/>
                          </a:solidFill>
                          <a:effectLst/>
                          <a:latin typeface="Calibri" panose="020F0502020204030204" pitchFamily="34" charset="0"/>
                        </a:rPr>
                        <a:t>Number of resources</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600" b="1" i="0" u="none" strike="noStrike">
                          <a:solidFill>
                            <a:srgbClr val="000000"/>
                          </a:solidFill>
                          <a:effectLst/>
                          <a:latin typeface="Calibri" panose="020F0502020204030204" pitchFamily="34" charset="0"/>
                        </a:rPr>
                        <a:t>Applicable software solution</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600" b="1" i="0" u="none" strike="noStrike">
                          <a:solidFill>
                            <a:srgbClr val="000000"/>
                          </a:solidFill>
                          <a:effectLst/>
                          <a:latin typeface="Calibri" panose="020F0502020204030204" pitchFamily="34" charset="0"/>
                        </a:rPr>
                        <a:t>Rate per hour</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1" i="0" u="none" strike="noStrike">
                          <a:solidFill>
                            <a:srgbClr val="000000"/>
                          </a:solidFill>
                          <a:effectLst/>
                          <a:latin typeface="Calibri" panose="020F0502020204030204" pitchFamily="34" charset="0"/>
                        </a:rPr>
                        <a:t>Hours required for year 1</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600" b="1" i="0" u="none" strike="noStrike">
                          <a:solidFill>
                            <a:srgbClr val="000000"/>
                          </a:solidFill>
                          <a:effectLst/>
                          <a:latin typeface="Calibri" panose="020F0502020204030204" pitchFamily="34" charset="0"/>
                        </a:rPr>
                        <a:t>Price for year 1</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1" i="0" u="none" strike="noStrike">
                          <a:solidFill>
                            <a:srgbClr val="000000"/>
                          </a:solidFill>
                          <a:effectLst/>
                          <a:latin typeface="Calibri" panose="020F0502020204030204" pitchFamily="34" charset="0"/>
                        </a:rPr>
                        <a:t>Hours required for year 2</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600" b="1" i="0" u="none" strike="noStrike">
                          <a:solidFill>
                            <a:srgbClr val="000000"/>
                          </a:solidFill>
                          <a:effectLst/>
                          <a:latin typeface="Calibri" panose="020F0502020204030204" pitchFamily="34" charset="0"/>
                        </a:rPr>
                        <a:t>Price for year 2</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1" i="0" u="none" strike="noStrike">
                          <a:solidFill>
                            <a:srgbClr val="000000"/>
                          </a:solidFill>
                          <a:effectLst/>
                          <a:latin typeface="Calibri" panose="020F0502020204030204" pitchFamily="34" charset="0"/>
                        </a:rPr>
                        <a:t>Hours required for year 3</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600" b="1" i="0" u="none" strike="noStrike">
                          <a:solidFill>
                            <a:srgbClr val="000000"/>
                          </a:solidFill>
                          <a:effectLst/>
                          <a:latin typeface="Calibri" panose="020F0502020204030204" pitchFamily="34" charset="0"/>
                        </a:rPr>
                        <a:t>Price for year 3</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600" b="1" i="0" u="none" strike="noStrike">
                          <a:solidFill>
                            <a:srgbClr val="000000"/>
                          </a:solidFill>
                          <a:effectLst/>
                          <a:latin typeface="Calibri" panose="020F0502020204030204" pitchFamily="34" charset="0"/>
                        </a:rPr>
                        <a:t>Total for 3 years</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71396511"/>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1" u="none" strike="noStrike">
                          <a:solidFill>
                            <a:srgbClr val="000000"/>
                          </a:solidFill>
                          <a:effectLst/>
                          <a:latin typeface="Calibri" panose="020F0502020204030204" pitchFamily="34" charset="0"/>
                        </a:rPr>
                        <a:t>e.g. Simulation SME</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4</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1" u="none" strike="noStrike">
                          <a:solidFill>
                            <a:srgbClr val="000000"/>
                          </a:solidFill>
                          <a:effectLst/>
                          <a:latin typeface="Calibri" panose="020F0502020204030204" pitchFamily="34" charset="0"/>
                        </a:rPr>
                        <a:t>Simulation tool</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R1 200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1998</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R9 590 400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1998</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R9 590 400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1500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R7 200 000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R26 380 800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1688439"/>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460846"/>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0265336"/>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7999466"/>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510180"/>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solidFill>
                            <a:srgbClr val="000000"/>
                          </a:solidFill>
                          <a:effectLst/>
                          <a:latin typeface="Calibri" panose="020F0502020204030204" pitchFamily="34" charset="0"/>
                        </a:rPr>
                        <a:t>Technical resources total</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7964518"/>
                  </a:ext>
                </a:extLst>
              </a:tr>
              <a:tr h="105381">
                <a:tc>
                  <a:txBody>
                    <a:bodyPr/>
                    <a:lstStyle/>
                    <a:p>
                      <a:pPr algn="l" fontAlgn="b"/>
                      <a:endParaRPr lang="en-ZA" sz="600" b="1"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solidFill>
                            <a:srgbClr val="000000"/>
                          </a:solidFill>
                          <a:effectLst/>
                          <a:latin typeface="Calibri" panose="020F0502020204030204" pitchFamily="34" charset="0"/>
                        </a:rPr>
                        <a:t>Resource Totals</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1"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1"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1"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1"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1"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1"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1"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1"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1"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1" i="0" u="none" strike="noStrike">
                          <a:solidFill>
                            <a:srgbClr val="000000"/>
                          </a:solidFill>
                          <a:effectLst/>
                          <a:latin typeface="Calibri" panose="020F0502020204030204" pitchFamily="34" charset="0"/>
                        </a:rPr>
                        <a:t>R26 380 800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3392523"/>
                  </a:ext>
                </a:extLst>
              </a:tr>
              <a:tr h="105381">
                <a:tc>
                  <a:txBody>
                    <a:bodyPr/>
                    <a:lstStyle/>
                    <a:p>
                      <a:pPr algn="l" fontAlgn="b"/>
                      <a:endParaRPr lang="en-ZA" sz="600" b="1"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gridSpan="11">
                  <a:txBody>
                    <a:bodyPr/>
                    <a:lstStyle/>
                    <a:p>
                      <a:pPr algn="ctr" fontAlgn="b"/>
                      <a:r>
                        <a:rPr lang="en-ZA" sz="600" b="1" i="0" u="none" strike="noStrike">
                          <a:solidFill>
                            <a:srgbClr val="000000"/>
                          </a:solidFill>
                          <a:effectLst/>
                          <a:latin typeface="Calibri" panose="020F0502020204030204" pitchFamily="34" charset="0"/>
                        </a:rPr>
                        <a:t>6 month stabilisation resources</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667820211"/>
                  </a:ext>
                </a:extLst>
              </a:tr>
              <a:tr h="316143">
                <a:tc>
                  <a:txBody>
                    <a:bodyPr/>
                    <a:lstStyle/>
                    <a:p>
                      <a:pPr algn="l" fontAlgn="b"/>
                      <a:endParaRPr lang="en-ZA" sz="600" b="1"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solidFill>
                            <a:srgbClr val="000000"/>
                          </a:solidFill>
                          <a:effectLst/>
                          <a:latin typeface="Calibri" panose="020F0502020204030204" pitchFamily="34" charset="0"/>
                        </a:rPr>
                        <a:t>Stabilisation resources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600" b="1" i="0" u="none" strike="noStrike">
                          <a:solidFill>
                            <a:srgbClr val="000000"/>
                          </a:solidFill>
                          <a:effectLst/>
                          <a:latin typeface="Calibri" panose="020F0502020204030204" pitchFamily="34" charset="0"/>
                        </a:rPr>
                        <a:t>Number of resources</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600" b="1" i="0" u="none" strike="noStrike">
                          <a:solidFill>
                            <a:srgbClr val="000000"/>
                          </a:solidFill>
                          <a:effectLst/>
                          <a:latin typeface="Calibri" panose="020F0502020204030204" pitchFamily="34" charset="0"/>
                        </a:rPr>
                        <a:t>Applicable software solution</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600" b="1" i="0" u="none" strike="noStrike">
                          <a:solidFill>
                            <a:srgbClr val="000000"/>
                          </a:solidFill>
                          <a:effectLst/>
                          <a:latin typeface="Calibri" panose="020F0502020204030204" pitchFamily="34" charset="0"/>
                        </a:rPr>
                        <a:t>Rate per hour</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1" i="0" u="none" strike="noStrike">
                          <a:solidFill>
                            <a:srgbClr val="000000"/>
                          </a:solidFill>
                          <a:effectLst/>
                          <a:latin typeface="Calibri" panose="020F0502020204030204" pitchFamily="34" charset="0"/>
                        </a:rPr>
                        <a:t>Hours required for month 1</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1" i="0" u="none" strike="noStrike">
                          <a:solidFill>
                            <a:srgbClr val="000000"/>
                          </a:solidFill>
                          <a:effectLst/>
                          <a:latin typeface="Calibri" panose="020F0502020204030204" pitchFamily="34" charset="0"/>
                        </a:rPr>
                        <a:t>Hours required for month 2</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1" i="0" u="none" strike="noStrike">
                          <a:solidFill>
                            <a:srgbClr val="000000"/>
                          </a:solidFill>
                          <a:effectLst/>
                          <a:latin typeface="Calibri" panose="020F0502020204030204" pitchFamily="34" charset="0"/>
                        </a:rPr>
                        <a:t>Hours required for month 3</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1" i="0" u="none" strike="noStrike">
                          <a:solidFill>
                            <a:srgbClr val="000000"/>
                          </a:solidFill>
                          <a:effectLst/>
                          <a:latin typeface="Calibri" panose="020F0502020204030204" pitchFamily="34" charset="0"/>
                        </a:rPr>
                        <a:t>Hours required for month 4</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1" i="0" u="none" strike="noStrike">
                          <a:solidFill>
                            <a:srgbClr val="000000"/>
                          </a:solidFill>
                          <a:effectLst/>
                          <a:latin typeface="Calibri" panose="020F0502020204030204" pitchFamily="34" charset="0"/>
                        </a:rPr>
                        <a:t>Hours required for month 5</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1" i="0" u="none" strike="noStrike">
                          <a:solidFill>
                            <a:srgbClr val="000000"/>
                          </a:solidFill>
                          <a:effectLst/>
                          <a:latin typeface="Calibri" panose="020F0502020204030204" pitchFamily="34" charset="0"/>
                        </a:rPr>
                        <a:t>Hours required for month 6</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600" b="1" i="0" u="none" strike="noStrike">
                          <a:solidFill>
                            <a:srgbClr val="000000"/>
                          </a:solidFill>
                          <a:effectLst/>
                          <a:latin typeface="Calibri" panose="020F0502020204030204" pitchFamily="34" charset="0"/>
                        </a:rPr>
                        <a:t>Total for 6 months</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25978855"/>
                  </a:ext>
                </a:extLst>
              </a:tr>
              <a:tr h="105381">
                <a:tc>
                  <a:txBody>
                    <a:bodyPr/>
                    <a:lstStyle/>
                    <a:p>
                      <a:pPr algn="l" fontAlgn="b"/>
                      <a:endParaRPr lang="en-ZA" sz="600" b="1"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1" u="none" strike="noStrike">
                          <a:solidFill>
                            <a:srgbClr val="000000"/>
                          </a:solidFill>
                          <a:effectLst/>
                          <a:latin typeface="Calibri" panose="020F0502020204030204" pitchFamily="34" charset="0"/>
                        </a:rPr>
                        <a:t>e.g. Project Manager</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1</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1"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R800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180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180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180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180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180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180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R864 000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27357"/>
                  </a:ext>
                </a:extLst>
              </a:tr>
              <a:tr h="105381">
                <a:tc>
                  <a:txBody>
                    <a:bodyPr/>
                    <a:lstStyle/>
                    <a:p>
                      <a:pPr algn="l" fontAlgn="b"/>
                      <a:endParaRPr lang="en-ZA" sz="600" b="1"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0485"/>
                  </a:ext>
                </a:extLst>
              </a:tr>
              <a:tr h="105381">
                <a:tc>
                  <a:txBody>
                    <a:bodyPr/>
                    <a:lstStyle/>
                    <a:p>
                      <a:pPr algn="l" fontAlgn="b"/>
                      <a:endParaRPr lang="en-ZA" sz="600" b="1"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212701"/>
                  </a:ext>
                </a:extLst>
              </a:tr>
              <a:tr h="105381">
                <a:tc>
                  <a:txBody>
                    <a:bodyPr/>
                    <a:lstStyle/>
                    <a:p>
                      <a:pPr algn="l" fontAlgn="b"/>
                      <a:endParaRPr lang="en-ZA" sz="600" b="1"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1" i="0" u="none" strike="noStrike">
                          <a:solidFill>
                            <a:srgbClr val="000000"/>
                          </a:solidFill>
                          <a:effectLst/>
                          <a:latin typeface="Calibri" panose="020F0502020204030204" pitchFamily="34" charset="0"/>
                        </a:rPr>
                        <a:t>R864 000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793736"/>
                  </a:ext>
                </a:extLst>
              </a:tr>
              <a:tr h="105381">
                <a:tc>
                  <a:txBody>
                    <a:bodyPr/>
                    <a:lstStyle/>
                    <a:p>
                      <a:pPr algn="l" fontAlgn="b"/>
                      <a:endParaRPr lang="en-ZA" sz="600" b="1"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1" i="0" u="none" strike="noStrike">
                          <a:solidFill>
                            <a:srgbClr val="000000"/>
                          </a:solidFill>
                          <a:effectLst/>
                          <a:latin typeface="Calibri" panose="020F0502020204030204" pitchFamily="34" charset="0"/>
                        </a:rPr>
                        <a:t> </a:t>
                      </a:r>
                    </a:p>
                  </a:txBody>
                  <a:tcPr marL="5269" marR="5269" marT="52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1" i="0" u="none" strike="noStrike">
                          <a:solidFill>
                            <a:srgbClr val="000000"/>
                          </a:solidFill>
                          <a:effectLst/>
                          <a:latin typeface="Calibri" panose="020F0502020204030204" pitchFamily="34" charset="0"/>
                        </a:rPr>
                        <a:t> </a:t>
                      </a:r>
                    </a:p>
                  </a:txBody>
                  <a:tcPr marL="5269" marR="5269" marT="52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1" i="0" u="none" strike="noStrike">
                          <a:solidFill>
                            <a:srgbClr val="000000"/>
                          </a:solidFill>
                          <a:effectLst/>
                          <a:latin typeface="Calibri" panose="020F0502020204030204" pitchFamily="34" charset="0"/>
                        </a:rPr>
                        <a:t> </a:t>
                      </a:r>
                    </a:p>
                  </a:txBody>
                  <a:tcPr marL="5269" marR="5269" marT="52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1" i="0" u="none" strike="noStrike">
                          <a:solidFill>
                            <a:srgbClr val="000000"/>
                          </a:solidFill>
                          <a:effectLst/>
                          <a:latin typeface="Calibri" panose="020F0502020204030204" pitchFamily="34" charset="0"/>
                        </a:rPr>
                        <a:t> </a:t>
                      </a:r>
                    </a:p>
                  </a:txBody>
                  <a:tcPr marL="5269" marR="5269" marT="52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1" i="0" u="none" strike="noStrike">
                          <a:solidFill>
                            <a:srgbClr val="000000"/>
                          </a:solidFill>
                          <a:effectLst/>
                          <a:latin typeface="Calibri" panose="020F0502020204030204" pitchFamily="34" charset="0"/>
                        </a:rPr>
                        <a:t> </a:t>
                      </a:r>
                    </a:p>
                  </a:txBody>
                  <a:tcPr marL="5269" marR="5269" marT="52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1" i="0" u="none" strike="noStrike">
                          <a:solidFill>
                            <a:srgbClr val="000000"/>
                          </a:solidFill>
                          <a:effectLst/>
                          <a:latin typeface="Calibri" panose="020F0502020204030204" pitchFamily="34" charset="0"/>
                        </a:rPr>
                        <a:t> </a:t>
                      </a:r>
                    </a:p>
                  </a:txBody>
                  <a:tcPr marL="5269" marR="5269" marT="52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1" i="0" u="none" strike="noStrike">
                          <a:solidFill>
                            <a:srgbClr val="000000"/>
                          </a:solidFill>
                          <a:effectLst/>
                          <a:latin typeface="Calibri" panose="020F0502020204030204" pitchFamily="34" charset="0"/>
                        </a:rPr>
                        <a:t> </a:t>
                      </a:r>
                    </a:p>
                  </a:txBody>
                  <a:tcPr marL="5269" marR="5269" marT="52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1" i="0" u="none" strike="noStrike">
                          <a:solidFill>
                            <a:srgbClr val="000000"/>
                          </a:solidFill>
                          <a:effectLst/>
                          <a:latin typeface="Calibri" panose="020F0502020204030204" pitchFamily="34" charset="0"/>
                        </a:rPr>
                        <a:t> </a:t>
                      </a:r>
                    </a:p>
                  </a:txBody>
                  <a:tcPr marL="5269" marR="5269" marT="52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1" i="0" u="none" strike="noStrike">
                          <a:solidFill>
                            <a:srgbClr val="000000"/>
                          </a:solidFill>
                          <a:effectLst/>
                          <a:latin typeface="Calibri" panose="020F0502020204030204" pitchFamily="34" charset="0"/>
                        </a:rPr>
                        <a:t> </a:t>
                      </a:r>
                    </a:p>
                  </a:txBody>
                  <a:tcPr marL="5269" marR="5269" marT="52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1" i="0" u="none" strike="noStrike">
                          <a:solidFill>
                            <a:srgbClr val="000000"/>
                          </a:solidFill>
                          <a:effectLst/>
                          <a:latin typeface="Calibri" panose="020F0502020204030204" pitchFamily="34" charset="0"/>
                        </a:rPr>
                        <a:t> </a:t>
                      </a:r>
                    </a:p>
                  </a:txBody>
                  <a:tcPr marL="5269" marR="5269" marT="52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2254998"/>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gridSpan="11">
                  <a:txBody>
                    <a:bodyPr/>
                    <a:lstStyle/>
                    <a:p>
                      <a:pPr algn="ctr" fontAlgn="b"/>
                      <a:r>
                        <a:rPr lang="en-ZA" sz="600" b="1" i="0" u="none" strike="noStrike">
                          <a:solidFill>
                            <a:srgbClr val="000000"/>
                          </a:solidFill>
                          <a:effectLst/>
                          <a:latin typeface="Calibri" panose="020F0502020204030204" pitchFamily="34" charset="0"/>
                        </a:rPr>
                        <a:t>Software subscription during implementation</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606992833"/>
                  </a:ext>
                </a:extLst>
              </a:tr>
              <a:tr h="321412">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solidFill>
                            <a:srgbClr val="000000"/>
                          </a:solidFill>
                          <a:effectLst/>
                          <a:latin typeface="Calibri" panose="020F0502020204030204" pitchFamily="34" charset="0"/>
                        </a:rPr>
                        <a:t>Proposed solution</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ZA" sz="600" b="1" i="0" u="none" strike="noStrike">
                          <a:solidFill>
                            <a:srgbClr val="000000"/>
                          </a:solidFill>
                          <a:effectLst/>
                          <a:latin typeface="Calibri" panose="020F0502020204030204" pitchFamily="34" charset="0"/>
                        </a:rPr>
                        <a:t>Cost of license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a:txBody>
                    <a:bodyPr/>
                    <a:lstStyle/>
                    <a:p>
                      <a:pPr algn="l" fontAlgn="b"/>
                      <a:r>
                        <a:rPr lang="en-US" sz="600" b="1" i="0" u="none" strike="noStrike">
                          <a:solidFill>
                            <a:srgbClr val="000000"/>
                          </a:solidFill>
                          <a:effectLst/>
                          <a:latin typeface="Calibri" panose="020F0502020204030204" pitchFamily="34" charset="0"/>
                        </a:rPr>
                        <a:t>Number of licenses required (including TFR resources)</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1" i="0" u="none" strike="noStrike">
                          <a:solidFill>
                            <a:srgbClr val="000000"/>
                          </a:solidFill>
                          <a:effectLst/>
                          <a:latin typeface="Calibri" panose="020F0502020204030204" pitchFamily="34" charset="0"/>
                        </a:rPr>
                        <a:t>Year in which licenses will be required</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ZA" sz="600" b="1" i="0" u="none" strike="noStrike">
                          <a:solidFill>
                            <a:srgbClr val="000000"/>
                          </a:solidFill>
                          <a:effectLst/>
                          <a:latin typeface="Calibri" panose="020F0502020204030204" pitchFamily="34" charset="0"/>
                        </a:rPr>
                        <a:t>Price for year 1</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gridSpan="2">
                  <a:txBody>
                    <a:bodyPr/>
                    <a:lstStyle/>
                    <a:p>
                      <a:pPr algn="ctr" fontAlgn="b"/>
                      <a:r>
                        <a:rPr lang="en-ZA" sz="600" b="1" i="0" u="none" strike="noStrike">
                          <a:solidFill>
                            <a:srgbClr val="000000"/>
                          </a:solidFill>
                          <a:effectLst/>
                          <a:latin typeface="Calibri" panose="020F0502020204030204" pitchFamily="34" charset="0"/>
                        </a:rPr>
                        <a:t>Price for year 2</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a:txBody>
                    <a:bodyPr/>
                    <a:lstStyle/>
                    <a:p>
                      <a:pPr algn="l" fontAlgn="b"/>
                      <a:r>
                        <a:rPr lang="en-ZA" sz="600" b="1" i="0" u="none" strike="noStrike">
                          <a:solidFill>
                            <a:srgbClr val="000000"/>
                          </a:solidFill>
                          <a:effectLst/>
                          <a:latin typeface="Calibri" panose="020F0502020204030204" pitchFamily="34" charset="0"/>
                        </a:rPr>
                        <a:t>Price for year 3</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600" b="1" i="0" u="none" strike="noStrike">
                          <a:solidFill>
                            <a:srgbClr val="000000"/>
                          </a:solidFill>
                          <a:effectLst/>
                          <a:latin typeface="Calibri" panose="020F0502020204030204" pitchFamily="34" charset="0"/>
                        </a:rPr>
                        <a:t>Total for 3 years</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73009431"/>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1" u="none" strike="noStrike">
                          <a:solidFill>
                            <a:srgbClr val="000000"/>
                          </a:solidFill>
                          <a:effectLst/>
                          <a:latin typeface="Calibri" panose="020F0502020204030204" pitchFamily="34" charset="0"/>
                        </a:rPr>
                        <a:t>e.g. Simulation tool</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600" b="0" i="1" u="none" strike="noStrike">
                          <a:solidFill>
                            <a:srgbClr val="000000"/>
                          </a:solidFill>
                          <a:effectLst/>
                          <a:latin typeface="Calibri" panose="020F0502020204030204" pitchFamily="34" charset="0"/>
                        </a:rPr>
                        <a:t>R3 500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r" fontAlgn="b"/>
                      <a:r>
                        <a:rPr lang="en-ZA" sz="600" b="0" i="1" u="none" strike="noStrike">
                          <a:solidFill>
                            <a:srgbClr val="000000"/>
                          </a:solidFill>
                          <a:effectLst/>
                          <a:latin typeface="Calibri" panose="020F0502020204030204" pitchFamily="34" charset="0"/>
                        </a:rPr>
                        <a:t>10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1" u="none" strike="noStrike">
                          <a:solidFill>
                            <a:srgbClr val="000000"/>
                          </a:solidFill>
                          <a:effectLst/>
                          <a:latin typeface="Calibri" panose="020F0502020204030204" pitchFamily="34" charset="0"/>
                        </a:rPr>
                        <a:t>Year 1</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600" b="0" i="1" u="none" strike="noStrike">
                          <a:solidFill>
                            <a:srgbClr val="000000"/>
                          </a:solidFill>
                          <a:effectLst/>
                          <a:latin typeface="Calibri" panose="020F0502020204030204" pitchFamily="34" charset="0"/>
                        </a:rPr>
                        <a:t>R35 000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600" b="0" i="1" u="none" strike="noStrike">
                          <a:solidFill>
                            <a:srgbClr val="000000"/>
                          </a:solidFill>
                          <a:effectLst/>
                          <a:latin typeface="Calibri" panose="020F0502020204030204" pitchFamily="34" charset="0"/>
                        </a:rPr>
                        <a:t>R35 000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r" fontAlgn="b"/>
                      <a:r>
                        <a:rPr lang="en-ZA" sz="600" b="0" i="1" u="none" strike="noStrike">
                          <a:solidFill>
                            <a:srgbClr val="000000"/>
                          </a:solidFill>
                          <a:effectLst/>
                          <a:latin typeface="Calibri" panose="020F0502020204030204" pitchFamily="34" charset="0"/>
                        </a:rPr>
                        <a:t>R35 000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R105 000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896587"/>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1324422"/>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1246535"/>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653255"/>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513808"/>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solidFill>
                            <a:srgbClr val="000000"/>
                          </a:solidFill>
                          <a:effectLst/>
                          <a:latin typeface="Calibri" panose="020F0502020204030204" pitchFamily="34" charset="0"/>
                        </a:rPr>
                        <a:t>Software subscription totals</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600" b="1"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r>
                        <a:rPr lang="en-ZA" sz="600" b="1"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1"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1" i="0" u="none" strike="noStrike">
                          <a:solidFill>
                            <a:srgbClr val="000000"/>
                          </a:solidFill>
                          <a:effectLst/>
                          <a:latin typeface="Calibri" panose="020F0502020204030204" pitchFamily="34" charset="0"/>
                        </a:rPr>
                        <a:t>R105 000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0599349"/>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a:noFill/>
                    </a:lnR>
                    <a:lnT>
                      <a:noFill/>
                    </a:lnT>
                    <a:lnB>
                      <a:noFill/>
                    </a:lnB>
                  </a:tcPr>
                </a:tc>
                <a:tc gridSpan="11">
                  <a:txBody>
                    <a:bodyPr/>
                    <a:lstStyle/>
                    <a:p>
                      <a:pPr algn="ctr" fontAlgn="b"/>
                      <a:r>
                        <a:rPr lang="en-ZA" sz="600" b="1" i="0" u="none" strike="noStrike">
                          <a:solidFill>
                            <a:srgbClr val="000000"/>
                          </a:solidFill>
                          <a:effectLst/>
                          <a:latin typeface="Calibri" panose="020F0502020204030204" pitchFamily="34" charset="0"/>
                        </a:rPr>
                        <a:t>Training Material</a:t>
                      </a:r>
                    </a:p>
                  </a:txBody>
                  <a:tcPr marL="5269" marR="5269" marT="52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155232271"/>
                  </a:ext>
                </a:extLst>
              </a:tr>
              <a:tr h="210762">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solidFill>
                            <a:srgbClr val="000000"/>
                          </a:solidFill>
                          <a:effectLst/>
                          <a:latin typeface="Calibri" panose="020F0502020204030204" pitchFamily="34" charset="0"/>
                        </a:rPr>
                        <a:t>Proposed solution</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600" b="1" i="0" u="none" strike="noStrike">
                          <a:solidFill>
                            <a:srgbClr val="000000"/>
                          </a:solidFill>
                          <a:effectLst/>
                          <a:latin typeface="Calibri" panose="020F0502020204030204" pitchFamily="34" charset="0"/>
                        </a:rPr>
                        <a:t>Number of user roles</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600" b="1" i="0" u="none" strike="noStrike">
                          <a:solidFill>
                            <a:srgbClr val="000000"/>
                          </a:solidFill>
                          <a:effectLst/>
                          <a:latin typeface="Calibri" panose="020F0502020204030204" pitchFamily="34" charset="0"/>
                        </a:rPr>
                        <a:t>Cost of training material</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600" b="1" i="0" u="none" strike="noStrike">
                          <a:solidFill>
                            <a:srgbClr val="000000"/>
                          </a:solidFill>
                          <a:effectLst/>
                          <a:latin typeface="Calibri" panose="020F0502020204030204" pitchFamily="34" charset="0"/>
                        </a:rPr>
                        <a:t>Year in which training material will be developed</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gridSpan="2">
                  <a:txBody>
                    <a:bodyPr/>
                    <a:lstStyle/>
                    <a:p>
                      <a:pPr algn="ctr" fontAlgn="b"/>
                      <a:r>
                        <a:rPr lang="en-ZA" sz="600" b="1" i="0" u="none" strike="noStrike">
                          <a:solidFill>
                            <a:srgbClr val="000000"/>
                          </a:solidFill>
                          <a:effectLst/>
                          <a:latin typeface="Calibri" panose="020F0502020204030204" pitchFamily="34" charset="0"/>
                        </a:rPr>
                        <a:t>Price for year 1</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gridSpan="2">
                  <a:txBody>
                    <a:bodyPr/>
                    <a:lstStyle/>
                    <a:p>
                      <a:pPr algn="ctr" fontAlgn="b"/>
                      <a:r>
                        <a:rPr lang="en-ZA" sz="600" b="1" i="0" u="none" strike="noStrike">
                          <a:solidFill>
                            <a:srgbClr val="000000"/>
                          </a:solidFill>
                          <a:effectLst/>
                          <a:latin typeface="Calibri" panose="020F0502020204030204" pitchFamily="34" charset="0"/>
                        </a:rPr>
                        <a:t>Price for year 2</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a:txBody>
                    <a:bodyPr/>
                    <a:lstStyle/>
                    <a:p>
                      <a:pPr algn="l" fontAlgn="b"/>
                      <a:r>
                        <a:rPr lang="en-ZA" sz="600" b="1" i="0" u="none" strike="noStrike">
                          <a:solidFill>
                            <a:srgbClr val="000000"/>
                          </a:solidFill>
                          <a:effectLst/>
                          <a:latin typeface="Calibri" panose="020F0502020204030204" pitchFamily="34" charset="0"/>
                        </a:rPr>
                        <a:t>Price for year 3</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600" b="1" i="0" u="none" strike="noStrike">
                          <a:solidFill>
                            <a:srgbClr val="000000"/>
                          </a:solidFill>
                          <a:effectLst/>
                          <a:latin typeface="Calibri" panose="020F0502020204030204" pitchFamily="34" charset="0"/>
                        </a:rPr>
                        <a:t>Total for 3 years</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90384865"/>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1" u="none" strike="noStrike">
                          <a:solidFill>
                            <a:srgbClr val="000000"/>
                          </a:solidFill>
                          <a:effectLst/>
                          <a:latin typeface="Calibri" panose="020F0502020204030204" pitchFamily="34" charset="0"/>
                        </a:rPr>
                        <a:t>e.g. Simulation tool</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3</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R2 500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600" b="0" i="1" u="none" strike="noStrike">
                          <a:solidFill>
                            <a:srgbClr val="000000"/>
                          </a:solidFill>
                          <a:effectLst/>
                          <a:latin typeface="Calibri" panose="020F0502020204030204" pitchFamily="34" charset="0"/>
                        </a:rPr>
                        <a:t>Year 2</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600" b="0" i="1" u="none" strike="noStrike">
                          <a:solidFill>
                            <a:srgbClr val="000000"/>
                          </a:solidFill>
                          <a:effectLst/>
                          <a:latin typeface="Calibri" panose="020F0502020204030204" pitchFamily="34" charset="0"/>
                        </a:rPr>
                        <a:t>R0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600" b="0" i="1" u="none" strike="noStrike">
                          <a:solidFill>
                            <a:srgbClr val="000000"/>
                          </a:solidFill>
                          <a:effectLst/>
                          <a:latin typeface="Calibri" panose="020F0502020204030204" pitchFamily="34" charset="0"/>
                        </a:rPr>
                        <a:t>R7 500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r" fontAlgn="b"/>
                      <a:r>
                        <a:rPr lang="en-ZA" sz="600" b="0" i="1" u="none" strike="noStrike">
                          <a:solidFill>
                            <a:srgbClr val="000000"/>
                          </a:solidFill>
                          <a:effectLst/>
                          <a:latin typeface="Calibri" panose="020F0502020204030204" pitchFamily="34" charset="0"/>
                        </a:rPr>
                        <a:t>R0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0" i="1" u="none" strike="noStrike">
                          <a:solidFill>
                            <a:srgbClr val="000000"/>
                          </a:solidFill>
                          <a:effectLst/>
                          <a:latin typeface="Calibri" panose="020F0502020204030204" pitchFamily="34" charset="0"/>
                        </a:rPr>
                        <a:t>R7 500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819953"/>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3126158"/>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666035"/>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5350884"/>
                  </a:ext>
                </a:extLst>
              </a:tr>
              <a:tr h="105381">
                <a:tc>
                  <a:txBody>
                    <a:bodyPr/>
                    <a:lstStyle/>
                    <a:p>
                      <a:pPr algn="l" fontAlgn="b"/>
                      <a:endParaRPr lang="en-ZA" sz="600" b="0"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21174"/>
                  </a:ext>
                </a:extLst>
              </a:tr>
              <a:tr h="105381">
                <a:tc>
                  <a:txBody>
                    <a:bodyPr/>
                    <a:lstStyle/>
                    <a:p>
                      <a:pPr algn="l" fontAlgn="b"/>
                      <a:endParaRPr lang="en-ZA" sz="600" b="1" i="0" u="none" strike="noStrike">
                        <a:solidFill>
                          <a:srgbClr val="000000"/>
                        </a:solidFill>
                        <a:effectLst/>
                        <a:latin typeface="Calibri" panose="020F0502020204030204" pitchFamily="34" charset="0"/>
                      </a:endParaRPr>
                    </a:p>
                  </a:txBody>
                  <a:tcPr marL="5269" marR="5269" marT="52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solidFill>
                            <a:srgbClr val="000000"/>
                          </a:solidFill>
                          <a:effectLst/>
                          <a:latin typeface="Calibri" panose="020F0502020204030204" pitchFamily="34" charset="0"/>
                        </a:rPr>
                        <a:t>Training Material totals</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1"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1"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600" b="1"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600" b="1"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600" b="1"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r>
                        <a:rPr lang="en-ZA" sz="600" b="1" i="0" u="none" strike="noStrike">
                          <a:solidFill>
                            <a:srgbClr val="000000"/>
                          </a:solidFill>
                          <a:effectLst/>
                          <a:latin typeface="Calibri" panose="020F0502020204030204" pitchFamily="34" charset="0"/>
                        </a:rPr>
                        <a:t> </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600" b="1" i="0" u="none" strike="noStrike">
                          <a:solidFill>
                            <a:srgbClr val="000000"/>
                          </a:solidFill>
                          <a:effectLst/>
                          <a:latin typeface="Calibri" panose="020F0502020204030204" pitchFamily="34" charset="0"/>
                        </a:rPr>
                        <a:t>R7 500</a:t>
                      </a:r>
                    </a:p>
                  </a:txBody>
                  <a:tcPr marL="5269" marR="5269" marT="5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021961"/>
                  </a:ext>
                </a:extLst>
              </a:tr>
              <a:tr h="131726">
                <a:tc gridSpan="2">
                  <a:txBody>
                    <a:bodyPr/>
                    <a:lstStyle/>
                    <a:p>
                      <a:pPr algn="ctr" fontAlgn="b"/>
                      <a:r>
                        <a:rPr lang="en-ZA" sz="800" b="1" i="0" u="none" strike="noStrike">
                          <a:solidFill>
                            <a:srgbClr val="000000"/>
                          </a:solidFill>
                          <a:effectLst/>
                          <a:latin typeface="Calibri" panose="020F0502020204030204" pitchFamily="34" charset="0"/>
                        </a:rPr>
                        <a:t>3 year implementation total</a:t>
                      </a:r>
                    </a:p>
                  </a:txBody>
                  <a:tcPr marL="5269" marR="5269" marT="5269" marB="0" anchor="b">
                    <a:lnL>
                      <a:noFill/>
                    </a:lnL>
                    <a:lnR>
                      <a:noFill/>
                    </a:lnR>
                    <a:lnT>
                      <a:noFill/>
                    </a:lnT>
                    <a:lnB>
                      <a:noFill/>
                    </a:lnB>
                    <a:solidFill>
                      <a:srgbClr val="808080"/>
                    </a:solidFill>
                  </a:tcPr>
                </a:tc>
                <a:tc hMerge="1">
                  <a:txBody>
                    <a:bodyPr/>
                    <a:lstStyle/>
                    <a:p>
                      <a:endParaRPr lang="en-ZA"/>
                    </a:p>
                  </a:txBody>
                  <a:tcPr/>
                </a:tc>
                <a:tc>
                  <a:txBody>
                    <a:bodyPr/>
                    <a:lstStyle/>
                    <a:p>
                      <a:pPr algn="l" fontAlgn="b"/>
                      <a:r>
                        <a:rPr lang="en-ZA" sz="800" b="1" i="0" u="none" strike="noStrike">
                          <a:solidFill>
                            <a:srgbClr val="000000"/>
                          </a:solidFill>
                          <a:effectLst/>
                          <a:latin typeface="Calibri" panose="020F0502020204030204" pitchFamily="34" charset="0"/>
                        </a:rPr>
                        <a:t> </a:t>
                      </a:r>
                    </a:p>
                  </a:txBody>
                  <a:tcPr marL="5269" marR="5269" marT="5269" marB="0" anchor="b">
                    <a:lnL>
                      <a:noFill/>
                    </a:lnL>
                    <a:lnR>
                      <a:noFill/>
                    </a:lnR>
                    <a:lnT w="6350" cap="flat" cmpd="sng" algn="ctr">
                      <a:solidFill>
                        <a:srgbClr val="000000"/>
                      </a:solidFill>
                      <a:prstDash val="solid"/>
                      <a:round/>
                      <a:headEnd type="none" w="med" len="med"/>
                      <a:tailEnd type="none" w="med" len="med"/>
                    </a:lnT>
                    <a:lnB>
                      <a:noFill/>
                    </a:lnB>
                    <a:solidFill>
                      <a:srgbClr val="808080"/>
                    </a:solidFill>
                  </a:tcPr>
                </a:tc>
                <a:tc>
                  <a:txBody>
                    <a:bodyPr/>
                    <a:lstStyle/>
                    <a:p>
                      <a:pPr algn="l" fontAlgn="b"/>
                      <a:r>
                        <a:rPr lang="en-ZA" sz="800" b="1" i="0" u="none" strike="noStrike">
                          <a:solidFill>
                            <a:srgbClr val="000000"/>
                          </a:solidFill>
                          <a:effectLst/>
                          <a:latin typeface="Calibri" panose="020F0502020204030204" pitchFamily="34" charset="0"/>
                        </a:rPr>
                        <a:t> </a:t>
                      </a:r>
                    </a:p>
                  </a:txBody>
                  <a:tcPr marL="5269" marR="5269" marT="5269" marB="0" anchor="b">
                    <a:lnL>
                      <a:noFill/>
                    </a:lnL>
                    <a:lnR>
                      <a:noFill/>
                    </a:lnR>
                    <a:lnT w="6350" cap="flat" cmpd="sng" algn="ctr">
                      <a:solidFill>
                        <a:srgbClr val="000000"/>
                      </a:solidFill>
                      <a:prstDash val="solid"/>
                      <a:round/>
                      <a:headEnd type="none" w="med" len="med"/>
                      <a:tailEnd type="none" w="med" len="med"/>
                    </a:lnT>
                    <a:lnB>
                      <a:noFill/>
                    </a:lnB>
                    <a:solidFill>
                      <a:srgbClr val="808080"/>
                    </a:solidFill>
                  </a:tcPr>
                </a:tc>
                <a:tc>
                  <a:txBody>
                    <a:bodyPr/>
                    <a:lstStyle/>
                    <a:p>
                      <a:pPr algn="l" fontAlgn="b"/>
                      <a:r>
                        <a:rPr lang="en-ZA" sz="800" b="1" i="0" u="none" strike="noStrike">
                          <a:solidFill>
                            <a:srgbClr val="000000"/>
                          </a:solidFill>
                          <a:effectLst/>
                          <a:latin typeface="Calibri" panose="020F0502020204030204" pitchFamily="34" charset="0"/>
                        </a:rPr>
                        <a:t> </a:t>
                      </a:r>
                    </a:p>
                  </a:txBody>
                  <a:tcPr marL="5269" marR="5269" marT="5269" marB="0" anchor="b">
                    <a:lnL>
                      <a:noFill/>
                    </a:lnL>
                    <a:lnR>
                      <a:noFill/>
                    </a:lnR>
                    <a:lnT w="6350" cap="flat" cmpd="sng" algn="ctr">
                      <a:solidFill>
                        <a:srgbClr val="000000"/>
                      </a:solidFill>
                      <a:prstDash val="solid"/>
                      <a:round/>
                      <a:headEnd type="none" w="med" len="med"/>
                      <a:tailEnd type="none" w="med" len="med"/>
                    </a:lnT>
                    <a:lnB>
                      <a:noFill/>
                    </a:lnB>
                    <a:solidFill>
                      <a:srgbClr val="808080"/>
                    </a:solidFill>
                  </a:tcPr>
                </a:tc>
                <a:tc>
                  <a:txBody>
                    <a:bodyPr/>
                    <a:lstStyle/>
                    <a:p>
                      <a:pPr algn="l" fontAlgn="b"/>
                      <a:r>
                        <a:rPr lang="en-ZA" sz="800" b="1" i="0" u="none" strike="noStrike">
                          <a:solidFill>
                            <a:srgbClr val="000000"/>
                          </a:solidFill>
                          <a:effectLst/>
                          <a:latin typeface="Calibri" panose="020F0502020204030204" pitchFamily="34" charset="0"/>
                        </a:rPr>
                        <a:t> </a:t>
                      </a:r>
                    </a:p>
                  </a:txBody>
                  <a:tcPr marL="5269" marR="5269" marT="5269" marB="0" anchor="b">
                    <a:lnL>
                      <a:noFill/>
                    </a:lnL>
                    <a:lnR>
                      <a:noFill/>
                    </a:lnR>
                    <a:lnT w="6350" cap="flat" cmpd="sng" algn="ctr">
                      <a:solidFill>
                        <a:srgbClr val="000000"/>
                      </a:solidFill>
                      <a:prstDash val="solid"/>
                      <a:round/>
                      <a:headEnd type="none" w="med" len="med"/>
                      <a:tailEnd type="none" w="med" len="med"/>
                    </a:lnT>
                    <a:lnB>
                      <a:noFill/>
                    </a:lnB>
                    <a:solidFill>
                      <a:srgbClr val="808080"/>
                    </a:solidFill>
                  </a:tcPr>
                </a:tc>
                <a:tc>
                  <a:txBody>
                    <a:bodyPr/>
                    <a:lstStyle/>
                    <a:p>
                      <a:pPr algn="l" fontAlgn="b"/>
                      <a:r>
                        <a:rPr lang="en-ZA" sz="800" b="1" i="0" u="none" strike="noStrike">
                          <a:solidFill>
                            <a:srgbClr val="000000"/>
                          </a:solidFill>
                          <a:effectLst/>
                          <a:latin typeface="Calibri" panose="020F0502020204030204" pitchFamily="34" charset="0"/>
                        </a:rPr>
                        <a:t> </a:t>
                      </a:r>
                    </a:p>
                  </a:txBody>
                  <a:tcPr marL="5269" marR="5269" marT="5269" marB="0" anchor="b">
                    <a:lnL>
                      <a:noFill/>
                    </a:lnL>
                    <a:lnR>
                      <a:noFill/>
                    </a:lnR>
                    <a:lnT w="6350" cap="flat" cmpd="sng" algn="ctr">
                      <a:solidFill>
                        <a:srgbClr val="000000"/>
                      </a:solidFill>
                      <a:prstDash val="solid"/>
                      <a:round/>
                      <a:headEnd type="none" w="med" len="med"/>
                      <a:tailEnd type="none" w="med" len="med"/>
                    </a:lnT>
                    <a:lnB>
                      <a:noFill/>
                    </a:lnB>
                    <a:solidFill>
                      <a:srgbClr val="808080"/>
                    </a:solidFill>
                  </a:tcPr>
                </a:tc>
                <a:tc>
                  <a:txBody>
                    <a:bodyPr/>
                    <a:lstStyle/>
                    <a:p>
                      <a:pPr algn="l" fontAlgn="b"/>
                      <a:r>
                        <a:rPr lang="en-ZA" sz="800" b="1" i="0" u="none" strike="noStrike">
                          <a:solidFill>
                            <a:srgbClr val="000000"/>
                          </a:solidFill>
                          <a:effectLst/>
                          <a:latin typeface="Calibri" panose="020F0502020204030204" pitchFamily="34" charset="0"/>
                        </a:rPr>
                        <a:t> </a:t>
                      </a:r>
                    </a:p>
                  </a:txBody>
                  <a:tcPr marL="5269" marR="5269" marT="5269" marB="0" anchor="b">
                    <a:lnL>
                      <a:noFill/>
                    </a:lnL>
                    <a:lnR>
                      <a:noFill/>
                    </a:lnR>
                    <a:lnT w="6350" cap="flat" cmpd="sng" algn="ctr">
                      <a:solidFill>
                        <a:srgbClr val="000000"/>
                      </a:solidFill>
                      <a:prstDash val="solid"/>
                      <a:round/>
                      <a:headEnd type="none" w="med" len="med"/>
                      <a:tailEnd type="none" w="med" len="med"/>
                    </a:lnT>
                    <a:lnB>
                      <a:noFill/>
                    </a:lnB>
                    <a:solidFill>
                      <a:srgbClr val="808080"/>
                    </a:solidFill>
                  </a:tcPr>
                </a:tc>
                <a:tc>
                  <a:txBody>
                    <a:bodyPr/>
                    <a:lstStyle/>
                    <a:p>
                      <a:pPr algn="l" fontAlgn="b"/>
                      <a:r>
                        <a:rPr lang="en-ZA" sz="800" b="1" i="0" u="none" strike="noStrike">
                          <a:solidFill>
                            <a:srgbClr val="000000"/>
                          </a:solidFill>
                          <a:effectLst/>
                          <a:latin typeface="Calibri" panose="020F0502020204030204" pitchFamily="34" charset="0"/>
                        </a:rPr>
                        <a:t> </a:t>
                      </a:r>
                    </a:p>
                  </a:txBody>
                  <a:tcPr marL="5269" marR="5269" marT="5269" marB="0" anchor="b">
                    <a:lnL>
                      <a:noFill/>
                    </a:lnL>
                    <a:lnR>
                      <a:noFill/>
                    </a:lnR>
                    <a:lnT w="6350" cap="flat" cmpd="sng" algn="ctr">
                      <a:solidFill>
                        <a:srgbClr val="000000"/>
                      </a:solidFill>
                      <a:prstDash val="solid"/>
                      <a:round/>
                      <a:headEnd type="none" w="med" len="med"/>
                      <a:tailEnd type="none" w="med" len="med"/>
                    </a:lnT>
                    <a:lnB>
                      <a:noFill/>
                    </a:lnB>
                    <a:solidFill>
                      <a:srgbClr val="808080"/>
                    </a:solidFill>
                  </a:tcPr>
                </a:tc>
                <a:tc>
                  <a:txBody>
                    <a:bodyPr/>
                    <a:lstStyle/>
                    <a:p>
                      <a:pPr algn="l" fontAlgn="b"/>
                      <a:r>
                        <a:rPr lang="en-ZA" sz="800" b="1" i="0" u="none" strike="noStrike">
                          <a:solidFill>
                            <a:srgbClr val="000000"/>
                          </a:solidFill>
                          <a:effectLst/>
                          <a:latin typeface="Calibri" panose="020F0502020204030204" pitchFamily="34" charset="0"/>
                        </a:rPr>
                        <a:t> </a:t>
                      </a:r>
                    </a:p>
                  </a:txBody>
                  <a:tcPr marL="5269" marR="5269" marT="5269" marB="0" anchor="b">
                    <a:lnL>
                      <a:noFill/>
                    </a:lnL>
                    <a:lnR>
                      <a:noFill/>
                    </a:lnR>
                    <a:lnT w="6350" cap="flat" cmpd="sng" algn="ctr">
                      <a:solidFill>
                        <a:srgbClr val="000000"/>
                      </a:solidFill>
                      <a:prstDash val="solid"/>
                      <a:round/>
                      <a:headEnd type="none" w="med" len="med"/>
                      <a:tailEnd type="none" w="med" len="med"/>
                    </a:lnT>
                    <a:lnB>
                      <a:noFill/>
                    </a:lnB>
                    <a:solidFill>
                      <a:srgbClr val="808080"/>
                    </a:solidFill>
                  </a:tcPr>
                </a:tc>
                <a:tc>
                  <a:txBody>
                    <a:bodyPr/>
                    <a:lstStyle/>
                    <a:p>
                      <a:pPr algn="l" fontAlgn="b"/>
                      <a:r>
                        <a:rPr lang="en-ZA" sz="800" b="1" i="0" u="none" strike="noStrike">
                          <a:solidFill>
                            <a:srgbClr val="000000"/>
                          </a:solidFill>
                          <a:effectLst/>
                          <a:latin typeface="Calibri" panose="020F0502020204030204" pitchFamily="34" charset="0"/>
                        </a:rPr>
                        <a:t> </a:t>
                      </a:r>
                    </a:p>
                  </a:txBody>
                  <a:tcPr marL="5269" marR="5269" marT="5269" marB="0" anchor="b">
                    <a:lnL>
                      <a:noFill/>
                    </a:lnL>
                    <a:lnR>
                      <a:noFill/>
                    </a:lnR>
                    <a:lnT w="6350" cap="flat" cmpd="sng" algn="ctr">
                      <a:solidFill>
                        <a:srgbClr val="000000"/>
                      </a:solidFill>
                      <a:prstDash val="solid"/>
                      <a:round/>
                      <a:headEnd type="none" w="med" len="med"/>
                      <a:tailEnd type="none" w="med" len="med"/>
                    </a:lnT>
                    <a:lnB>
                      <a:noFill/>
                    </a:lnB>
                    <a:solidFill>
                      <a:srgbClr val="808080"/>
                    </a:solidFill>
                  </a:tcPr>
                </a:tc>
                <a:tc>
                  <a:txBody>
                    <a:bodyPr/>
                    <a:lstStyle/>
                    <a:p>
                      <a:pPr algn="r" fontAlgn="b"/>
                      <a:r>
                        <a:rPr lang="en-ZA" sz="800" b="1" i="0" u="none" strike="noStrike" dirty="0">
                          <a:solidFill>
                            <a:srgbClr val="000000"/>
                          </a:solidFill>
                          <a:effectLst/>
                          <a:latin typeface="Calibri" panose="020F0502020204030204" pitchFamily="34" charset="0"/>
                        </a:rPr>
                        <a:t>R32 152 500</a:t>
                      </a:r>
                    </a:p>
                  </a:txBody>
                  <a:tcPr marL="5269" marR="5269" marT="52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08080"/>
                    </a:solidFill>
                  </a:tcPr>
                </a:tc>
                <a:extLst>
                  <a:ext uri="{0D108BD9-81ED-4DB2-BD59-A6C34878D82A}">
                    <a16:rowId xmlns:a16="http://schemas.microsoft.com/office/drawing/2014/main" val="3193186607"/>
                  </a:ext>
                </a:extLst>
              </a:tr>
            </a:tbl>
          </a:graphicData>
        </a:graphic>
      </p:graphicFrame>
    </p:spTree>
    <p:extLst>
      <p:ext uri="{BB962C8B-B14F-4D97-AF65-F5344CB8AC3E}">
        <p14:creationId xmlns:p14="http://schemas.microsoft.com/office/powerpoint/2010/main" val="1251052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095AF-7B56-4995-99F4-2F183F0A9027}"/>
              </a:ext>
            </a:extLst>
          </p:cNvPr>
          <p:cNvSpPr>
            <a:spLocks noGrp="1"/>
          </p:cNvSpPr>
          <p:nvPr>
            <p:ph type="title"/>
          </p:nvPr>
        </p:nvSpPr>
        <p:spPr/>
        <p:txBody>
          <a:bodyPr/>
          <a:lstStyle/>
          <a:p>
            <a:r>
              <a:rPr lang="en-US" sz="2200" dirty="0">
                <a:solidFill>
                  <a:schemeClr val="tx1"/>
                </a:solidFill>
              </a:rPr>
              <a:t>Annexure A: Pricing Schedule – Software Subscription Costs</a:t>
            </a:r>
            <a:endParaRPr lang="en-ZA" sz="2200" dirty="0">
              <a:solidFill>
                <a:schemeClr val="tx1"/>
              </a:solidFill>
            </a:endParaRPr>
          </a:p>
        </p:txBody>
      </p:sp>
      <p:sp>
        <p:nvSpPr>
          <p:cNvPr id="3" name="Title 1">
            <a:extLst>
              <a:ext uri="{FF2B5EF4-FFF2-40B4-BE49-F238E27FC236}">
                <a16:creationId xmlns:a16="http://schemas.microsoft.com/office/drawing/2014/main" id="{CFB6ECDC-F525-4379-801B-DA44FC687B5B}"/>
              </a:ext>
            </a:extLst>
          </p:cNvPr>
          <p:cNvSpPr txBox="1">
            <a:spLocks/>
          </p:cNvSpPr>
          <p:nvPr/>
        </p:nvSpPr>
        <p:spPr>
          <a:xfrm>
            <a:off x="618755" y="1210336"/>
            <a:ext cx="10457775" cy="720105"/>
          </a:xfrm>
          <a:prstGeom prst="rect">
            <a:avLst/>
          </a:prstGeom>
        </p:spPr>
        <p:txBody>
          <a:bodyPr vert="horz" lIns="0" tIns="0" rIns="0" bIns="0" rtlCol="0" anchor="ctr">
            <a:noAutofit/>
          </a:bodyPr>
          <a:lstStyle>
            <a:lvl1pPr algn="l" defTabSz="779173" rtl="0" eaLnBrk="1" latinLnBrk="0" hangingPunct="1">
              <a:spcBef>
                <a:spcPct val="0"/>
              </a:spcBef>
              <a:buNone/>
              <a:defRPr sz="2800" b="1" kern="1200" cap="none" spc="0" baseline="0">
                <a:solidFill>
                  <a:schemeClr val="tx1">
                    <a:lumMod val="50000"/>
                    <a:lumOff val="50000"/>
                  </a:schemeClr>
                </a:solidFill>
                <a:latin typeface="+mj-lt"/>
                <a:ea typeface="+mj-ea"/>
                <a:cs typeface="+mj-cs"/>
              </a:defRPr>
            </a:lvl1pPr>
          </a:lstStyle>
          <a:p>
            <a:endParaRPr lang="en-ZA" dirty="0"/>
          </a:p>
        </p:txBody>
      </p:sp>
      <p:graphicFrame>
        <p:nvGraphicFramePr>
          <p:cNvPr id="5" name="Table 4">
            <a:extLst>
              <a:ext uri="{FF2B5EF4-FFF2-40B4-BE49-F238E27FC236}">
                <a16:creationId xmlns:a16="http://schemas.microsoft.com/office/drawing/2014/main" id="{4B7E7CBA-4C7D-451B-BCF3-22325B94024F}"/>
              </a:ext>
            </a:extLst>
          </p:cNvPr>
          <p:cNvGraphicFramePr>
            <a:graphicFrameLocks noGrp="1"/>
          </p:cNvGraphicFramePr>
          <p:nvPr>
            <p:extLst>
              <p:ext uri="{D42A27DB-BD31-4B8C-83A1-F6EECF244321}">
                <p14:modId xmlns:p14="http://schemas.microsoft.com/office/powerpoint/2010/main" val="228405237"/>
              </p:ext>
            </p:extLst>
          </p:nvPr>
        </p:nvGraphicFramePr>
        <p:xfrm>
          <a:off x="618755" y="1188220"/>
          <a:ext cx="10764864" cy="5300651"/>
        </p:xfrm>
        <a:graphic>
          <a:graphicData uri="http://schemas.openxmlformats.org/drawingml/2006/table">
            <a:tbl>
              <a:tblPr/>
              <a:tblGrid>
                <a:gridCol w="187015">
                  <a:extLst>
                    <a:ext uri="{9D8B030D-6E8A-4147-A177-3AD203B41FA5}">
                      <a16:colId xmlns:a16="http://schemas.microsoft.com/office/drawing/2014/main" val="879260822"/>
                    </a:ext>
                  </a:extLst>
                </a:gridCol>
                <a:gridCol w="2769139">
                  <a:extLst>
                    <a:ext uri="{9D8B030D-6E8A-4147-A177-3AD203B41FA5}">
                      <a16:colId xmlns:a16="http://schemas.microsoft.com/office/drawing/2014/main" val="2112694798"/>
                    </a:ext>
                  </a:extLst>
                </a:gridCol>
                <a:gridCol w="1115530">
                  <a:extLst>
                    <a:ext uri="{9D8B030D-6E8A-4147-A177-3AD203B41FA5}">
                      <a16:colId xmlns:a16="http://schemas.microsoft.com/office/drawing/2014/main" val="641404006"/>
                    </a:ext>
                  </a:extLst>
                </a:gridCol>
                <a:gridCol w="1115530">
                  <a:extLst>
                    <a:ext uri="{9D8B030D-6E8A-4147-A177-3AD203B41FA5}">
                      <a16:colId xmlns:a16="http://schemas.microsoft.com/office/drawing/2014/main" val="340873719"/>
                    </a:ext>
                  </a:extLst>
                </a:gridCol>
                <a:gridCol w="1115530">
                  <a:extLst>
                    <a:ext uri="{9D8B030D-6E8A-4147-A177-3AD203B41FA5}">
                      <a16:colId xmlns:a16="http://schemas.microsoft.com/office/drawing/2014/main" val="1655696616"/>
                    </a:ext>
                  </a:extLst>
                </a:gridCol>
                <a:gridCol w="1115530">
                  <a:extLst>
                    <a:ext uri="{9D8B030D-6E8A-4147-A177-3AD203B41FA5}">
                      <a16:colId xmlns:a16="http://schemas.microsoft.com/office/drawing/2014/main" val="2613433355"/>
                    </a:ext>
                  </a:extLst>
                </a:gridCol>
                <a:gridCol w="1115530">
                  <a:extLst>
                    <a:ext uri="{9D8B030D-6E8A-4147-A177-3AD203B41FA5}">
                      <a16:colId xmlns:a16="http://schemas.microsoft.com/office/drawing/2014/main" val="1499374299"/>
                    </a:ext>
                  </a:extLst>
                </a:gridCol>
                <a:gridCol w="1115530">
                  <a:extLst>
                    <a:ext uri="{9D8B030D-6E8A-4147-A177-3AD203B41FA5}">
                      <a16:colId xmlns:a16="http://schemas.microsoft.com/office/drawing/2014/main" val="2756824092"/>
                    </a:ext>
                  </a:extLst>
                </a:gridCol>
                <a:gridCol w="1115530">
                  <a:extLst>
                    <a:ext uri="{9D8B030D-6E8A-4147-A177-3AD203B41FA5}">
                      <a16:colId xmlns:a16="http://schemas.microsoft.com/office/drawing/2014/main" val="3443141185"/>
                    </a:ext>
                  </a:extLst>
                </a:gridCol>
              </a:tblGrid>
              <a:tr h="224604">
                <a:tc>
                  <a:txBody>
                    <a:bodyPr/>
                    <a:lstStyle/>
                    <a:p>
                      <a:pPr algn="r" fontAlgn="b"/>
                      <a:r>
                        <a:rPr lang="en-ZA" sz="1300" b="1" i="0" u="none" strike="noStrike">
                          <a:solidFill>
                            <a:srgbClr val="000000"/>
                          </a:solidFill>
                          <a:effectLst/>
                          <a:latin typeface="Calibri" panose="020F0502020204030204" pitchFamily="34" charset="0"/>
                        </a:rPr>
                        <a:t>2</a:t>
                      </a:r>
                    </a:p>
                  </a:txBody>
                  <a:tcPr marL="8984" marR="8984" marT="8984" marB="0" anchor="b">
                    <a:lnL>
                      <a:noFill/>
                    </a:lnL>
                    <a:lnR>
                      <a:noFill/>
                    </a:lnR>
                    <a:lnT>
                      <a:noFill/>
                    </a:lnT>
                    <a:lnB>
                      <a:noFill/>
                    </a:lnB>
                  </a:tcPr>
                </a:tc>
                <a:tc>
                  <a:txBody>
                    <a:bodyPr/>
                    <a:lstStyle/>
                    <a:p>
                      <a:pPr algn="l" fontAlgn="b"/>
                      <a:r>
                        <a:rPr lang="en-US" sz="1300" b="1" i="0" u="none" strike="noStrike">
                          <a:solidFill>
                            <a:srgbClr val="000000"/>
                          </a:solidFill>
                          <a:effectLst/>
                          <a:latin typeface="Calibri" panose="020F0502020204030204" pitchFamily="34" charset="0"/>
                        </a:rPr>
                        <a:t>Sofware subscription for 10 years</a:t>
                      </a:r>
                    </a:p>
                  </a:txBody>
                  <a:tcPr marL="8984" marR="8984" marT="8984" marB="0" anchor="b">
                    <a:lnL>
                      <a:noFill/>
                    </a:lnL>
                    <a:lnR>
                      <a:noFill/>
                    </a:lnR>
                    <a:lnT>
                      <a:noFill/>
                    </a:lnT>
                    <a:lnB>
                      <a:noFill/>
                    </a:lnB>
                  </a:tcPr>
                </a:tc>
                <a:tc>
                  <a:txBody>
                    <a:bodyPr/>
                    <a:lstStyle/>
                    <a:p>
                      <a:pPr algn="l" fontAlgn="b"/>
                      <a:endParaRPr lang="en-ZA" sz="1000" b="0" i="0" u="none" strike="noStrike" dirty="0">
                        <a:solidFill>
                          <a:srgbClr val="000000"/>
                        </a:solidFill>
                        <a:effectLst/>
                        <a:latin typeface="Calibri" panose="020F0502020204030204" pitchFamily="34" charset="0"/>
                      </a:endParaRPr>
                    </a:p>
                  </a:txBody>
                  <a:tcPr marL="8984" marR="8984" marT="8984"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84" marR="8984" marT="8984"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84" marR="8984" marT="8984"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84" marR="8984" marT="8984"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84" marR="8984" marT="8984"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84" marR="8984" marT="8984"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84" marR="8984" marT="8984" marB="0" anchor="b">
                    <a:lnL>
                      <a:noFill/>
                    </a:lnL>
                    <a:lnR>
                      <a:noFill/>
                    </a:lnR>
                    <a:lnT>
                      <a:noFill/>
                    </a:lnT>
                    <a:lnB>
                      <a:noFill/>
                    </a:lnB>
                  </a:tcPr>
                </a:tc>
                <a:extLst>
                  <a:ext uri="{0D108BD9-81ED-4DB2-BD59-A6C34878D82A}">
                    <a16:rowId xmlns:a16="http://schemas.microsoft.com/office/drawing/2014/main" val="1089590311"/>
                  </a:ext>
                </a:extLst>
              </a:tr>
              <a:tr h="179683">
                <a:tc>
                  <a:txBody>
                    <a:bodyPr/>
                    <a:lstStyle/>
                    <a:p>
                      <a:pPr algn="l" fontAlgn="b"/>
                      <a:endParaRPr lang="en-ZA" sz="1000" b="0" i="0" u="none" strike="noStrike">
                        <a:solidFill>
                          <a:srgbClr val="000000"/>
                        </a:solidFill>
                        <a:effectLst/>
                        <a:latin typeface="Calibri" panose="020F0502020204030204" pitchFamily="34" charset="0"/>
                      </a:endParaRPr>
                    </a:p>
                  </a:txBody>
                  <a:tcPr marL="8984" marR="8984" marT="8984"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84" marR="8984" marT="8984"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84" marR="8984" marT="8984"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84" marR="8984" marT="8984"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84" marR="8984" marT="8984"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84" marR="8984" marT="8984"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84" marR="8984" marT="8984"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84" marR="8984" marT="8984"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84" marR="8984" marT="8984" marB="0" anchor="b">
                    <a:lnL>
                      <a:noFill/>
                    </a:lnL>
                    <a:lnR>
                      <a:noFill/>
                    </a:lnR>
                    <a:lnT>
                      <a:noFill/>
                    </a:lnT>
                    <a:lnB>
                      <a:noFill/>
                    </a:lnB>
                  </a:tcPr>
                </a:tc>
                <a:extLst>
                  <a:ext uri="{0D108BD9-81ED-4DB2-BD59-A6C34878D82A}">
                    <a16:rowId xmlns:a16="http://schemas.microsoft.com/office/drawing/2014/main" val="3878753078"/>
                  </a:ext>
                </a:extLst>
              </a:tr>
              <a:tr h="224604">
                <a:tc gridSpan="9">
                  <a:txBody>
                    <a:bodyPr/>
                    <a:lstStyle/>
                    <a:p>
                      <a:pPr algn="ctr" fontAlgn="b"/>
                      <a:r>
                        <a:rPr lang="en-ZA" sz="1300" b="1" i="0" u="none" strike="noStrike">
                          <a:solidFill>
                            <a:srgbClr val="000000"/>
                          </a:solidFill>
                          <a:effectLst/>
                          <a:latin typeface="Calibri" panose="020F0502020204030204" pitchFamily="34" charset="0"/>
                        </a:rPr>
                        <a:t>Software subscription after implementation </a:t>
                      </a:r>
                    </a:p>
                  </a:txBody>
                  <a:tcPr marL="8984" marR="8984" marT="898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27076285"/>
                  </a:ext>
                </a:extLst>
              </a:tr>
              <a:tr h="898417">
                <a:tc>
                  <a:txBody>
                    <a:bodyPr/>
                    <a:lstStyle/>
                    <a:p>
                      <a:pPr algn="l" fontAlgn="b"/>
                      <a:r>
                        <a:rPr lang="en-ZA" sz="1000" b="1"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00" b="0" i="0" u="none" strike="noStrike">
                          <a:solidFill>
                            <a:srgbClr val="000000"/>
                          </a:solidFill>
                          <a:effectLst/>
                          <a:latin typeface="Calibri" panose="020F0502020204030204" pitchFamily="34" charset="0"/>
                        </a:rPr>
                        <a:t>Proposed solution</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00" b="1" i="0" u="none" strike="noStrike">
                          <a:solidFill>
                            <a:srgbClr val="000000"/>
                          </a:solidFill>
                          <a:effectLst/>
                          <a:latin typeface="Calibri" panose="020F0502020204030204" pitchFamily="34" charset="0"/>
                        </a:rPr>
                        <a:t>Year</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00" b="0" i="0" u="none" strike="noStrike">
                          <a:solidFill>
                            <a:srgbClr val="000000"/>
                          </a:solidFill>
                          <a:effectLst/>
                          <a:latin typeface="Calibri" panose="020F0502020204030204" pitchFamily="34" charset="0"/>
                        </a:rPr>
                        <a:t>Percentage increase per year</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00" b="0" i="0" u="none" strike="noStrike">
                          <a:solidFill>
                            <a:srgbClr val="000000"/>
                          </a:solidFill>
                          <a:effectLst/>
                          <a:latin typeface="Calibri" panose="020F0502020204030204" pitchFamily="34" charset="0"/>
                        </a:rPr>
                        <a:t>Licence cost per user</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00" b="0" i="0" u="none" strike="noStrike">
                          <a:solidFill>
                            <a:srgbClr val="000000"/>
                          </a:solidFill>
                          <a:effectLst/>
                          <a:latin typeface="Calibri" panose="020F0502020204030204" pitchFamily="34" charset="0"/>
                        </a:rPr>
                        <a:t>License cost per 100 users</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00" b="0" i="0" u="none" strike="noStrike">
                          <a:solidFill>
                            <a:srgbClr val="000000"/>
                          </a:solidFill>
                          <a:effectLst/>
                          <a:latin typeface="Calibri" panose="020F0502020204030204" pitchFamily="34" charset="0"/>
                        </a:rPr>
                        <a:t>Licence cost per 1000 users</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00" b="0" i="0" u="none" strike="noStrike">
                          <a:solidFill>
                            <a:srgbClr val="000000"/>
                          </a:solidFill>
                          <a:effectLst/>
                          <a:latin typeface="Calibri" panose="020F0502020204030204" pitchFamily="34" charset="0"/>
                        </a:rPr>
                        <a:t>Licence cost for 2000 users</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00" b="0" i="0" u="none" strike="noStrike">
                          <a:solidFill>
                            <a:srgbClr val="000000"/>
                          </a:solidFill>
                          <a:effectLst/>
                          <a:latin typeface="Calibri" panose="020F0502020204030204" pitchFamily="34" charset="0"/>
                        </a:rPr>
                        <a:t>Ability to amend licenses on an annual basis e.g. true-up /  true-down  (Y/N)</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02249368"/>
                  </a:ext>
                </a:extLst>
              </a:tr>
              <a:tr h="179683">
                <a:tc>
                  <a:txBody>
                    <a:bodyPr/>
                    <a:lstStyle/>
                    <a:p>
                      <a:pPr algn="l" fontAlgn="b"/>
                      <a:r>
                        <a:rPr lang="en-ZA" sz="1000" b="1"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Solution / Module A</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Year 1</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2651219"/>
                  </a:ext>
                </a:extLst>
              </a:tr>
              <a:tr h="179683">
                <a:tc>
                  <a:txBody>
                    <a:bodyPr/>
                    <a:lstStyle/>
                    <a:p>
                      <a:pPr algn="l" fontAlgn="b"/>
                      <a:r>
                        <a:rPr lang="en-ZA" sz="1000" b="1"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Year 2</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94674"/>
                  </a:ext>
                </a:extLst>
              </a:tr>
              <a:tr h="179683">
                <a:tc>
                  <a:txBody>
                    <a:bodyPr/>
                    <a:lstStyle/>
                    <a:p>
                      <a:pPr algn="l" fontAlgn="b"/>
                      <a:r>
                        <a:rPr lang="en-ZA" sz="1000" b="1"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Year 3</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867657"/>
                  </a:ext>
                </a:extLst>
              </a:tr>
              <a:tr h="179683">
                <a:tc>
                  <a:txBody>
                    <a:bodyPr/>
                    <a:lstStyle/>
                    <a:p>
                      <a:pPr algn="l" fontAlgn="b"/>
                      <a:r>
                        <a:rPr lang="en-ZA" sz="1000" b="1"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Year 4</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148518"/>
                  </a:ext>
                </a:extLst>
              </a:tr>
              <a:tr h="179683">
                <a:tc>
                  <a:txBody>
                    <a:bodyPr/>
                    <a:lstStyle/>
                    <a:p>
                      <a:pPr algn="l" fontAlgn="b"/>
                      <a:r>
                        <a:rPr lang="en-ZA" sz="1000" b="1"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Year 5</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412143"/>
                  </a:ext>
                </a:extLst>
              </a:tr>
              <a:tr h="179683">
                <a:tc>
                  <a:txBody>
                    <a:bodyPr/>
                    <a:lstStyle/>
                    <a:p>
                      <a:pPr algn="l" fontAlgn="b"/>
                      <a:r>
                        <a:rPr lang="en-ZA" sz="1000" b="1"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Year 6</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911247"/>
                  </a:ext>
                </a:extLst>
              </a:tr>
              <a:tr h="179683">
                <a:tc>
                  <a:txBody>
                    <a:bodyPr/>
                    <a:lstStyle/>
                    <a:p>
                      <a:pPr algn="l" fontAlgn="b"/>
                      <a:r>
                        <a:rPr lang="en-ZA" sz="1000" b="1"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Year 7</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677428"/>
                  </a:ext>
                </a:extLst>
              </a:tr>
              <a:tr h="179683">
                <a:tc>
                  <a:txBody>
                    <a:bodyPr/>
                    <a:lstStyle/>
                    <a:p>
                      <a:pPr algn="l" fontAlgn="b"/>
                      <a:r>
                        <a:rPr lang="en-ZA" sz="1000" b="1"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Year 8</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304685"/>
                  </a:ext>
                </a:extLst>
              </a:tr>
              <a:tr h="179683">
                <a:tc>
                  <a:txBody>
                    <a:bodyPr/>
                    <a:lstStyle/>
                    <a:p>
                      <a:pPr algn="l" fontAlgn="b"/>
                      <a:r>
                        <a:rPr lang="en-ZA" sz="1000" b="1"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Year 9</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568237"/>
                  </a:ext>
                </a:extLst>
              </a:tr>
              <a:tr h="179683">
                <a:tc>
                  <a:txBody>
                    <a:bodyPr/>
                    <a:lstStyle/>
                    <a:p>
                      <a:pPr algn="l" fontAlgn="b"/>
                      <a:r>
                        <a:rPr lang="en-ZA" sz="1000" b="1"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Year 10</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776734"/>
                  </a:ext>
                </a:extLst>
              </a:tr>
              <a:tr h="179683">
                <a:tc gridSpan="2">
                  <a:txBody>
                    <a:bodyPr/>
                    <a:lstStyle/>
                    <a:p>
                      <a:pPr algn="ctr" fontAlgn="ctr"/>
                      <a:r>
                        <a:rPr lang="en-ZA" sz="1000" b="0" i="0" u="none" strike="noStrike">
                          <a:solidFill>
                            <a:srgbClr val="000000"/>
                          </a:solidFill>
                          <a:effectLst/>
                          <a:latin typeface="Calibri" panose="020F0502020204030204" pitchFamily="34" charset="0"/>
                        </a:rPr>
                        <a:t>Solution A total</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461487897"/>
                  </a:ext>
                </a:extLst>
              </a:tr>
              <a:tr h="179683">
                <a:tc>
                  <a:txBody>
                    <a:bodyPr/>
                    <a:lstStyle/>
                    <a:p>
                      <a:pPr algn="l" fontAlgn="b"/>
                      <a:r>
                        <a:rPr lang="en-ZA" sz="1000" b="1"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Solution / Module B</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Year 1</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152242"/>
                  </a:ext>
                </a:extLst>
              </a:tr>
              <a:tr h="179683">
                <a:tc>
                  <a:txBody>
                    <a:bodyPr/>
                    <a:lstStyle/>
                    <a:p>
                      <a:pPr algn="l" fontAlgn="b"/>
                      <a:r>
                        <a:rPr lang="en-ZA" sz="1000" b="1"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Year 2</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083178"/>
                  </a:ext>
                </a:extLst>
              </a:tr>
              <a:tr h="179683">
                <a:tc>
                  <a:txBody>
                    <a:bodyPr/>
                    <a:lstStyle/>
                    <a:p>
                      <a:pPr algn="l" fontAlgn="b"/>
                      <a:r>
                        <a:rPr lang="en-ZA" sz="1000" b="1"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Year 3</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9496179"/>
                  </a:ext>
                </a:extLst>
              </a:tr>
              <a:tr h="179683">
                <a:tc>
                  <a:txBody>
                    <a:bodyPr/>
                    <a:lstStyle/>
                    <a:p>
                      <a:pPr algn="l" fontAlgn="b"/>
                      <a:r>
                        <a:rPr lang="en-ZA" sz="1000" b="1"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Year 4</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4648968"/>
                  </a:ext>
                </a:extLst>
              </a:tr>
              <a:tr h="179683">
                <a:tc>
                  <a:txBody>
                    <a:bodyPr/>
                    <a:lstStyle/>
                    <a:p>
                      <a:pPr algn="l" fontAlgn="b"/>
                      <a:r>
                        <a:rPr lang="en-ZA" sz="1000" b="1"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Year 5</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8763909"/>
                  </a:ext>
                </a:extLst>
              </a:tr>
              <a:tr h="179683">
                <a:tc>
                  <a:txBody>
                    <a:bodyPr/>
                    <a:lstStyle/>
                    <a:p>
                      <a:pPr algn="l" fontAlgn="b"/>
                      <a:r>
                        <a:rPr lang="en-ZA" sz="1000" b="1"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Year 6</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394039"/>
                  </a:ext>
                </a:extLst>
              </a:tr>
              <a:tr h="179683">
                <a:tc>
                  <a:txBody>
                    <a:bodyPr/>
                    <a:lstStyle/>
                    <a:p>
                      <a:pPr algn="l" fontAlgn="b"/>
                      <a:r>
                        <a:rPr lang="en-ZA" sz="1000" b="1"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Year 7</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4451103"/>
                  </a:ext>
                </a:extLst>
              </a:tr>
              <a:tr h="179683">
                <a:tc>
                  <a:txBody>
                    <a:bodyPr/>
                    <a:lstStyle/>
                    <a:p>
                      <a:pPr algn="l" fontAlgn="b"/>
                      <a:r>
                        <a:rPr lang="en-ZA" sz="1000" b="1"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Year 8</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069198"/>
                  </a:ext>
                </a:extLst>
              </a:tr>
              <a:tr h="179683">
                <a:tc>
                  <a:txBody>
                    <a:bodyPr/>
                    <a:lstStyle/>
                    <a:p>
                      <a:pPr algn="l" fontAlgn="b"/>
                      <a:r>
                        <a:rPr lang="en-ZA" sz="1000" b="1"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Year 9</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6326358"/>
                  </a:ext>
                </a:extLst>
              </a:tr>
              <a:tr h="179683">
                <a:tc>
                  <a:txBody>
                    <a:bodyPr/>
                    <a:lstStyle/>
                    <a:p>
                      <a:pPr algn="l" fontAlgn="b"/>
                      <a:r>
                        <a:rPr lang="en-ZA" sz="1000" b="1"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Year 10</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Calibri" panose="020F0502020204030204" pitchFamily="34" charset="0"/>
                        </a:rPr>
                        <a:t>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1403145"/>
                  </a:ext>
                </a:extLst>
              </a:tr>
            </a:tbl>
          </a:graphicData>
        </a:graphic>
      </p:graphicFrame>
    </p:spTree>
    <p:extLst>
      <p:ext uri="{BB962C8B-B14F-4D97-AF65-F5344CB8AC3E}">
        <p14:creationId xmlns:p14="http://schemas.microsoft.com/office/powerpoint/2010/main" val="138900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095AF-7B56-4995-99F4-2F183F0A9027}"/>
              </a:ext>
            </a:extLst>
          </p:cNvPr>
          <p:cNvSpPr>
            <a:spLocks noGrp="1"/>
          </p:cNvSpPr>
          <p:nvPr>
            <p:ph type="title"/>
          </p:nvPr>
        </p:nvSpPr>
        <p:spPr/>
        <p:txBody>
          <a:bodyPr/>
          <a:lstStyle/>
          <a:p>
            <a:r>
              <a:rPr lang="en-US" sz="2200" dirty="0">
                <a:solidFill>
                  <a:schemeClr val="tx1"/>
                </a:solidFill>
              </a:rPr>
              <a:t>Annexure A: Pricing Schedule – SME Augmentation</a:t>
            </a:r>
            <a:endParaRPr lang="en-ZA" sz="2200" dirty="0">
              <a:solidFill>
                <a:schemeClr val="tx1"/>
              </a:solidFill>
            </a:endParaRPr>
          </a:p>
        </p:txBody>
      </p:sp>
      <p:sp>
        <p:nvSpPr>
          <p:cNvPr id="3" name="Title 1">
            <a:extLst>
              <a:ext uri="{FF2B5EF4-FFF2-40B4-BE49-F238E27FC236}">
                <a16:creationId xmlns:a16="http://schemas.microsoft.com/office/drawing/2014/main" id="{CFB6ECDC-F525-4379-801B-DA44FC687B5B}"/>
              </a:ext>
            </a:extLst>
          </p:cNvPr>
          <p:cNvSpPr txBox="1">
            <a:spLocks/>
          </p:cNvSpPr>
          <p:nvPr/>
        </p:nvSpPr>
        <p:spPr>
          <a:xfrm>
            <a:off x="618755" y="1210336"/>
            <a:ext cx="10457775" cy="720105"/>
          </a:xfrm>
          <a:prstGeom prst="rect">
            <a:avLst/>
          </a:prstGeom>
        </p:spPr>
        <p:txBody>
          <a:bodyPr vert="horz" lIns="0" tIns="0" rIns="0" bIns="0" rtlCol="0" anchor="ctr">
            <a:noAutofit/>
          </a:bodyPr>
          <a:lstStyle>
            <a:lvl1pPr algn="l" defTabSz="779173" rtl="0" eaLnBrk="1" latinLnBrk="0" hangingPunct="1">
              <a:spcBef>
                <a:spcPct val="0"/>
              </a:spcBef>
              <a:buNone/>
              <a:defRPr sz="2800" b="1" kern="1200" cap="none" spc="0" baseline="0">
                <a:solidFill>
                  <a:schemeClr val="tx1">
                    <a:lumMod val="50000"/>
                    <a:lumOff val="50000"/>
                  </a:schemeClr>
                </a:solidFill>
                <a:latin typeface="+mj-lt"/>
                <a:ea typeface="+mj-ea"/>
                <a:cs typeface="+mj-cs"/>
              </a:defRPr>
            </a:lvl1pPr>
          </a:lstStyle>
          <a:p>
            <a:endParaRPr lang="en-ZA" dirty="0"/>
          </a:p>
        </p:txBody>
      </p:sp>
      <p:graphicFrame>
        <p:nvGraphicFramePr>
          <p:cNvPr id="5" name="Table 4">
            <a:extLst>
              <a:ext uri="{FF2B5EF4-FFF2-40B4-BE49-F238E27FC236}">
                <a16:creationId xmlns:a16="http://schemas.microsoft.com/office/drawing/2014/main" id="{E68BFD42-606A-4008-A4C7-03FB22A26D82}"/>
              </a:ext>
            </a:extLst>
          </p:cNvPr>
          <p:cNvGraphicFramePr>
            <a:graphicFrameLocks noGrp="1"/>
          </p:cNvGraphicFramePr>
          <p:nvPr>
            <p:extLst>
              <p:ext uri="{D42A27DB-BD31-4B8C-83A1-F6EECF244321}">
                <p14:modId xmlns:p14="http://schemas.microsoft.com/office/powerpoint/2010/main" val="2815346395"/>
              </p:ext>
            </p:extLst>
          </p:nvPr>
        </p:nvGraphicFramePr>
        <p:xfrm>
          <a:off x="568327" y="1244820"/>
          <a:ext cx="11055345" cy="1799588"/>
        </p:xfrm>
        <a:graphic>
          <a:graphicData uri="http://schemas.openxmlformats.org/drawingml/2006/table">
            <a:tbl>
              <a:tblPr/>
              <a:tblGrid>
                <a:gridCol w="328123">
                  <a:extLst>
                    <a:ext uri="{9D8B030D-6E8A-4147-A177-3AD203B41FA5}">
                      <a16:colId xmlns:a16="http://schemas.microsoft.com/office/drawing/2014/main" val="2710548820"/>
                    </a:ext>
                  </a:extLst>
                </a:gridCol>
                <a:gridCol w="938227">
                  <a:extLst>
                    <a:ext uri="{9D8B030D-6E8A-4147-A177-3AD203B41FA5}">
                      <a16:colId xmlns:a16="http://schemas.microsoft.com/office/drawing/2014/main" val="3671600584"/>
                    </a:ext>
                  </a:extLst>
                </a:gridCol>
                <a:gridCol w="2139635">
                  <a:extLst>
                    <a:ext uri="{9D8B030D-6E8A-4147-A177-3AD203B41FA5}">
                      <a16:colId xmlns:a16="http://schemas.microsoft.com/office/drawing/2014/main" val="2354141514"/>
                    </a:ext>
                  </a:extLst>
                </a:gridCol>
                <a:gridCol w="888666">
                  <a:extLst>
                    <a:ext uri="{9D8B030D-6E8A-4147-A177-3AD203B41FA5}">
                      <a16:colId xmlns:a16="http://schemas.microsoft.com/office/drawing/2014/main" val="230887840"/>
                    </a:ext>
                  </a:extLst>
                </a:gridCol>
                <a:gridCol w="1674794">
                  <a:extLst>
                    <a:ext uri="{9D8B030D-6E8A-4147-A177-3AD203B41FA5}">
                      <a16:colId xmlns:a16="http://schemas.microsoft.com/office/drawing/2014/main" val="1642017179"/>
                    </a:ext>
                  </a:extLst>
                </a:gridCol>
                <a:gridCol w="423825">
                  <a:extLst>
                    <a:ext uri="{9D8B030D-6E8A-4147-A177-3AD203B41FA5}">
                      <a16:colId xmlns:a16="http://schemas.microsoft.com/office/drawing/2014/main" val="4267215440"/>
                    </a:ext>
                  </a:extLst>
                </a:gridCol>
                <a:gridCol w="423825">
                  <a:extLst>
                    <a:ext uri="{9D8B030D-6E8A-4147-A177-3AD203B41FA5}">
                      <a16:colId xmlns:a16="http://schemas.microsoft.com/office/drawing/2014/main" val="155402440"/>
                    </a:ext>
                  </a:extLst>
                </a:gridCol>
                <a:gridCol w="423825">
                  <a:extLst>
                    <a:ext uri="{9D8B030D-6E8A-4147-A177-3AD203B41FA5}">
                      <a16:colId xmlns:a16="http://schemas.microsoft.com/office/drawing/2014/main" val="295026846"/>
                    </a:ext>
                  </a:extLst>
                </a:gridCol>
                <a:gridCol w="423825">
                  <a:extLst>
                    <a:ext uri="{9D8B030D-6E8A-4147-A177-3AD203B41FA5}">
                      <a16:colId xmlns:a16="http://schemas.microsoft.com/office/drawing/2014/main" val="4252661973"/>
                    </a:ext>
                  </a:extLst>
                </a:gridCol>
                <a:gridCol w="423825">
                  <a:extLst>
                    <a:ext uri="{9D8B030D-6E8A-4147-A177-3AD203B41FA5}">
                      <a16:colId xmlns:a16="http://schemas.microsoft.com/office/drawing/2014/main" val="3322111312"/>
                    </a:ext>
                  </a:extLst>
                </a:gridCol>
                <a:gridCol w="423825">
                  <a:extLst>
                    <a:ext uri="{9D8B030D-6E8A-4147-A177-3AD203B41FA5}">
                      <a16:colId xmlns:a16="http://schemas.microsoft.com/office/drawing/2014/main" val="4171103690"/>
                    </a:ext>
                  </a:extLst>
                </a:gridCol>
                <a:gridCol w="423825">
                  <a:extLst>
                    <a:ext uri="{9D8B030D-6E8A-4147-A177-3AD203B41FA5}">
                      <a16:colId xmlns:a16="http://schemas.microsoft.com/office/drawing/2014/main" val="4294949409"/>
                    </a:ext>
                  </a:extLst>
                </a:gridCol>
                <a:gridCol w="423825">
                  <a:extLst>
                    <a:ext uri="{9D8B030D-6E8A-4147-A177-3AD203B41FA5}">
                      <a16:colId xmlns:a16="http://schemas.microsoft.com/office/drawing/2014/main" val="2330817681"/>
                    </a:ext>
                  </a:extLst>
                </a:gridCol>
                <a:gridCol w="423825">
                  <a:extLst>
                    <a:ext uri="{9D8B030D-6E8A-4147-A177-3AD203B41FA5}">
                      <a16:colId xmlns:a16="http://schemas.microsoft.com/office/drawing/2014/main" val="4102467047"/>
                    </a:ext>
                  </a:extLst>
                </a:gridCol>
                <a:gridCol w="423825">
                  <a:extLst>
                    <a:ext uri="{9D8B030D-6E8A-4147-A177-3AD203B41FA5}">
                      <a16:colId xmlns:a16="http://schemas.microsoft.com/office/drawing/2014/main" val="2601514487"/>
                    </a:ext>
                  </a:extLst>
                </a:gridCol>
                <a:gridCol w="423825">
                  <a:extLst>
                    <a:ext uri="{9D8B030D-6E8A-4147-A177-3AD203B41FA5}">
                      <a16:colId xmlns:a16="http://schemas.microsoft.com/office/drawing/2014/main" val="1941904028"/>
                    </a:ext>
                  </a:extLst>
                </a:gridCol>
                <a:gridCol w="423825">
                  <a:extLst>
                    <a:ext uri="{9D8B030D-6E8A-4147-A177-3AD203B41FA5}">
                      <a16:colId xmlns:a16="http://schemas.microsoft.com/office/drawing/2014/main" val="750432192"/>
                    </a:ext>
                  </a:extLst>
                </a:gridCol>
              </a:tblGrid>
              <a:tr h="216297">
                <a:tc gridSpan="17">
                  <a:txBody>
                    <a:bodyPr/>
                    <a:lstStyle/>
                    <a:p>
                      <a:pPr algn="l" fontAlgn="t"/>
                      <a:r>
                        <a:rPr lang="en-ZA" sz="800" b="1" i="0" u="none" strike="noStrike">
                          <a:solidFill>
                            <a:srgbClr val="000000"/>
                          </a:solidFill>
                          <a:effectLst/>
                          <a:latin typeface="Calibri" panose="020F0502020204030204" pitchFamily="34" charset="0"/>
                        </a:rPr>
                        <a:t> </a:t>
                      </a:r>
                    </a:p>
                  </a:txBody>
                  <a:tcPr marL="5128" marR="5128" marT="51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291255980"/>
                  </a:ext>
                </a:extLst>
              </a:tr>
              <a:tr h="527765">
                <a:tc>
                  <a:txBody>
                    <a:bodyPr/>
                    <a:lstStyle/>
                    <a:p>
                      <a:pPr algn="l" fontAlgn="t"/>
                      <a:r>
                        <a:rPr lang="en-ZA" sz="600" b="1" i="0" u="none" strike="noStrike">
                          <a:solidFill>
                            <a:srgbClr val="000000"/>
                          </a:solidFill>
                          <a:effectLst/>
                          <a:latin typeface="Calibri" panose="020F0502020204030204" pitchFamily="34" charset="0"/>
                        </a:rPr>
                        <a:t>No</a:t>
                      </a:r>
                    </a:p>
                  </a:txBody>
                  <a:tcPr marL="5128" marR="5128" marT="512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600" b="1" i="0" u="none" strike="noStrike">
                          <a:solidFill>
                            <a:srgbClr val="000000"/>
                          </a:solidFill>
                          <a:effectLst/>
                          <a:latin typeface="Calibri" panose="020F0502020204030204" pitchFamily="34" charset="0"/>
                        </a:rPr>
                        <a:t>Proposed solution</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600" b="1" i="0" u="none" strike="noStrike">
                          <a:solidFill>
                            <a:srgbClr val="000000"/>
                          </a:solidFill>
                          <a:effectLst/>
                          <a:latin typeface="Calibri" panose="020F0502020204030204" pitchFamily="34" charset="0"/>
                        </a:rPr>
                        <a:t>Number of resources</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600" b="1" i="0" u="none" strike="noStrike">
                          <a:solidFill>
                            <a:srgbClr val="000000"/>
                          </a:solidFill>
                          <a:effectLst/>
                          <a:latin typeface="Calibri" panose="020F0502020204030204" pitchFamily="34" charset="0"/>
                        </a:rPr>
                        <a:t>Hourly cost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600" b="1" i="0" u="none" strike="noStrike">
                          <a:solidFill>
                            <a:srgbClr val="000000"/>
                          </a:solidFill>
                          <a:effectLst/>
                          <a:latin typeface="Calibri" panose="020F0502020204030204" pitchFamily="34" charset="0"/>
                        </a:rPr>
                        <a:t>Hour requirement per month</a:t>
                      </a:r>
                    </a:p>
                  </a:txBody>
                  <a:tcPr marL="5128" marR="5128" marT="512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600" b="1" i="0" u="none" strike="noStrike">
                          <a:solidFill>
                            <a:srgbClr val="000000"/>
                          </a:solidFill>
                          <a:effectLst/>
                          <a:latin typeface="Calibri" panose="020F0502020204030204" pitchFamily="34" charset="0"/>
                        </a:rPr>
                        <a:t>Percentage increase from Year </a:t>
                      </a:r>
                      <a:r>
                        <a:rPr lang="en-US" sz="600" b="1" i="1" u="none" strike="noStrike">
                          <a:solidFill>
                            <a:srgbClr val="000000"/>
                          </a:solidFill>
                          <a:effectLst/>
                          <a:latin typeface="Calibri" panose="020F0502020204030204" pitchFamily="34" charset="0"/>
                        </a:rPr>
                        <a:t>n</a:t>
                      </a:r>
                      <a:endParaRPr lang="en-US" sz="600" b="1" i="0" u="none" strike="noStrike">
                        <a:solidFill>
                          <a:srgbClr val="000000"/>
                        </a:solidFill>
                        <a:effectLst/>
                        <a:latin typeface="Calibri" panose="020F0502020204030204" pitchFamily="34" charset="0"/>
                      </a:endParaRPr>
                    </a:p>
                  </a:txBody>
                  <a:tcPr marL="5128" marR="5128" marT="512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600" b="1" i="0" u="none" strike="noStrike">
                          <a:solidFill>
                            <a:srgbClr val="000000"/>
                          </a:solidFill>
                          <a:effectLst/>
                          <a:latin typeface="Calibri" panose="020F0502020204030204" pitchFamily="34" charset="0"/>
                        </a:rPr>
                        <a:t>Total Cost Year 1</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600" b="1" i="0" u="none" strike="noStrike">
                          <a:solidFill>
                            <a:srgbClr val="000000"/>
                          </a:solidFill>
                          <a:effectLst/>
                          <a:latin typeface="Calibri" panose="020F0502020204030204" pitchFamily="34" charset="0"/>
                        </a:rPr>
                        <a:t>Total Cost Year 2</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600" b="1" i="0" u="none" strike="noStrike">
                          <a:solidFill>
                            <a:srgbClr val="000000"/>
                          </a:solidFill>
                          <a:effectLst/>
                          <a:latin typeface="Calibri" panose="020F0502020204030204" pitchFamily="34" charset="0"/>
                        </a:rPr>
                        <a:t>Total Cost Year 3</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600" b="1" i="0" u="none" strike="noStrike">
                          <a:solidFill>
                            <a:srgbClr val="000000"/>
                          </a:solidFill>
                          <a:effectLst/>
                          <a:latin typeface="Calibri" panose="020F0502020204030204" pitchFamily="34" charset="0"/>
                        </a:rPr>
                        <a:t>Total Cost Year 4</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600" b="1" i="0" u="none" strike="noStrike">
                          <a:solidFill>
                            <a:srgbClr val="000000"/>
                          </a:solidFill>
                          <a:effectLst/>
                          <a:latin typeface="Calibri" panose="020F0502020204030204" pitchFamily="34" charset="0"/>
                        </a:rPr>
                        <a:t>Total Cost Year 5</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600" b="1" i="0" u="none" strike="noStrike">
                          <a:solidFill>
                            <a:srgbClr val="000000"/>
                          </a:solidFill>
                          <a:effectLst/>
                          <a:latin typeface="Calibri" panose="020F0502020204030204" pitchFamily="34" charset="0"/>
                        </a:rPr>
                        <a:t>Total Cost Year 6</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600" b="1" i="0" u="none" strike="noStrike">
                          <a:solidFill>
                            <a:srgbClr val="000000"/>
                          </a:solidFill>
                          <a:effectLst/>
                          <a:latin typeface="Calibri" panose="020F0502020204030204" pitchFamily="34" charset="0"/>
                        </a:rPr>
                        <a:t>Total Cost Year 7</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600" b="1" i="0" u="none" strike="noStrike">
                          <a:solidFill>
                            <a:srgbClr val="000000"/>
                          </a:solidFill>
                          <a:effectLst/>
                          <a:latin typeface="Calibri" panose="020F0502020204030204" pitchFamily="34" charset="0"/>
                        </a:rPr>
                        <a:t>Total Cost Year 8</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600" b="1" i="0" u="none" strike="noStrike">
                          <a:solidFill>
                            <a:srgbClr val="000000"/>
                          </a:solidFill>
                          <a:effectLst/>
                          <a:latin typeface="Calibri" panose="020F0502020204030204" pitchFamily="34" charset="0"/>
                        </a:rPr>
                        <a:t>Total Cost Year 9</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600" b="1" i="0" u="none" strike="noStrike">
                          <a:solidFill>
                            <a:srgbClr val="000000"/>
                          </a:solidFill>
                          <a:effectLst/>
                          <a:latin typeface="Calibri" panose="020F0502020204030204" pitchFamily="34" charset="0"/>
                        </a:rPr>
                        <a:t>Total Cost Year 10</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600" b="1" i="0" u="none" strike="noStrike">
                          <a:solidFill>
                            <a:srgbClr val="000000"/>
                          </a:solidFill>
                          <a:effectLst/>
                          <a:latin typeface="Calibri" panose="020F0502020204030204" pitchFamily="34" charset="0"/>
                        </a:rPr>
                        <a:t>Total Cost</a:t>
                      </a:r>
                    </a:p>
                  </a:txBody>
                  <a:tcPr marL="5128" marR="5128" marT="512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5649561"/>
                  </a:ext>
                </a:extLst>
              </a:tr>
              <a:tr h="173037">
                <a:tc>
                  <a:txBody>
                    <a:bodyPr/>
                    <a:lstStyle/>
                    <a:p>
                      <a:pPr algn="l" fontAlgn="t"/>
                      <a:r>
                        <a:rPr lang="en-ZA" sz="600" b="0" i="0" u="none" strike="noStrike">
                          <a:solidFill>
                            <a:srgbClr val="000000"/>
                          </a:solidFill>
                          <a:effectLst/>
                          <a:latin typeface="Calibri" panose="020F0502020204030204" pitchFamily="34" charset="0"/>
                        </a:rPr>
                        <a:t>1</a:t>
                      </a:r>
                    </a:p>
                  </a:txBody>
                  <a:tcPr marL="5128" marR="5128" marT="512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0</a:t>
                      </a:r>
                    </a:p>
                  </a:txBody>
                  <a:tcPr marL="5128" marR="5128" marT="512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4628928"/>
                  </a:ext>
                </a:extLst>
              </a:tr>
              <a:tr h="173037">
                <a:tc>
                  <a:txBody>
                    <a:bodyPr/>
                    <a:lstStyle/>
                    <a:p>
                      <a:pPr algn="l" fontAlgn="t"/>
                      <a:r>
                        <a:rPr lang="en-ZA" sz="600" b="0" i="0" u="none" strike="noStrike">
                          <a:solidFill>
                            <a:srgbClr val="000000"/>
                          </a:solidFill>
                          <a:effectLst/>
                          <a:latin typeface="Calibri" panose="020F0502020204030204" pitchFamily="34" charset="0"/>
                        </a:rPr>
                        <a:t>2</a:t>
                      </a:r>
                    </a:p>
                  </a:txBody>
                  <a:tcPr marL="5128" marR="5128" marT="512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dirty="0">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733672"/>
                  </a:ext>
                </a:extLst>
              </a:tr>
              <a:tr h="173037">
                <a:tc>
                  <a:txBody>
                    <a:bodyPr/>
                    <a:lstStyle/>
                    <a:p>
                      <a:pPr algn="l" fontAlgn="t"/>
                      <a:r>
                        <a:rPr lang="en-ZA" sz="600" b="0" i="0" u="none" strike="noStrike">
                          <a:solidFill>
                            <a:srgbClr val="000000"/>
                          </a:solidFill>
                          <a:effectLst/>
                          <a:latin typeface="Calibri" panose="020F0502020204030204" pitchFamily="34" charset="0"/>
                        </a:rPr>
                        <a:t>3</a:t>
                      </a:r>
                    </a:p>
                  </a:txBody>
                  <a:tcPr marL="5128" marR="5128" marT="512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400" b="0" i="0" u="none" strike="noStrike">
                          <a:solidFill>
                            <a:srgbClr val="000000"/>
                          </a:solidFill>
                          <a:effectLst/>
                          <a:latin typeface="Tahoma" panose="020B0604030504040204" pitchFamily="34" charset="0"/>
                        </a:rPr>
                        <a:t> </a:t>
                      </a:r>
                    </a:p>
                  </a:txBody>
                  <a:tcPr marL="5128" marR="5128" marT="512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351692"/>
                  </a:ext>
                </a:extLst>
              </a:tr>
              <a:tr h="173037">
                <a:tc>
                  <a:txBody>
                    <a:bodyPr/>
                    <a:lstStyle/>
                    <a:p>
                      <a:pPr algn="l" fontAlgn="t"/>
                      <a:r>
                        <a:rPr lang="en-ZA" sz="600" b="0" i="0" u="none" strike="noStrike">
                          <a:solidFill>
                            <a:srgbClr val="000000"/>
                          </a:solidFill>
                          <a:effectLst/>
                          <a:latin typeface="Calibri" panose="020F0502020204030204" pitchFamily="34" charset="0"/>
                        </a:rPr>
                        <a:t>4</a:t>
                      </a:r>
                    </a:p>
                  </a:txBody>
                  <a:tcPr marL="5128" marR="5128" marT="512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3711253"/>
                  </a:ext>
                </a:extLst>
              </a:tr>
              <a:tr h="181689">
                <a:tc>
                  <a:txBody>
                    <a:bodyPr/>
                    <a:lstStyle/>
                    <a:p>
                      <a:pPr algn="l" fontAlgn="t"/>
                      <a:r>
                        <a:rPr lang="en-ZA" sz="600" b="0" i="0" u="none" strike="noStrike">
                          <a:solidFill>
                            <a:srgbClr val="000000"/>
                          </a:solidFill>
                          <a:effectLst/>
                          <a:latin typeface="Calibri" panose="020F0502020204030204" pitchFamily="34" charset="0"/>
                        </a:rPr>
                        <a:t>5</a:t>
                      </a:r>
                    </a:p>
                  </a:txBody>
                  <a:tcPr marL="5128" marR="5128" marT="512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92225"/>
                  </a:ext>
                </a:extLst>
              </a:tr>
              <a:tr h="181689">
                <a:tc gridSpan="5">
                  <a:txBody>
                    <a:bodyPr/>
                    <a:lstStyle/>
                    <a:p>
                      <a:pPr algn="r" fontAlgn="t"/>
                      <a:r>
                        <a:rPr lang="en-ZA" sz="600" b="1" i="0" u="none" strike="noStrike">
                          <a:solidFill>
                            <a:srgbClr val="000000"/>
                          </a:solidFill>
                          <a:effectLst/>
                          <a:latin typeface="Calibri" panose="020F0502020204030204" pitchFamily="34" charset="0"/>
                        </a:rPr>
                        <a:t>SME Augmentation contract total</a:t>
                      </a:r>
                    </a:p>
                  </a:txBody>
                  <a:tcPr marL="5128" marR="5128" marT="51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t"/>
                      <a:r>
                        <a:rPr lang="en-ZA" sz="600" b="0" i="0" u="none" strike="noStrike">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t"/>
                      <a:r>
                        <a:rPr lang="en-ZA" sz="600" b="0" i="0" u="none" strike="noStrike" dirty="0">
                          <a:solidFill>
                            <a:srgbClr val="000000"/>
                          </a:solidFill>
                          <a:effectLst/>
                          <a:latin typeface="Calibri" panose="020F0502020204030204" pitchFamily="34" charset="0"/>
                        </a:rPr>
                        <a:t> </a:t>
                      </a:r>
                    </a:p>
                  </a:txBody>
                  <a:tcPr marL="5128" marR="5128" marT="512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898339219"/>
                  </a:ext>
                </a:extLst>
              </a:tr>
            </a:tbl>
          </a:graphicData>
        </a:graphic>
      </p:graphicFrame>
      <p:sp>
        <p:nvSpPr>
          <p:cNvPr id="6" name="TextBox 5">
            <a:extLst>
              <a:ext uri="{FF2B5EF4-FFF2-40B4-BE49-F238E27FC236}">
                <a16:creationId xmlns:a16="http://schemas.microsoft.com/office/drawing/2014/main" id="{8EB6C6C5-9000-4832-BAD2-616833E6376D}"/>
              </a:ext>
            </a:extLst>
          </p:cNvPr>
          <p:cNvSpPr txBox="1"/>
          <p:nvPr/>
        </p:nvSpPr>
        <p:spPr>
          <a:xfrm>
            <a:off x="618755" y="3444261"/>
            <a:ext cx="6096000" cy="430887"/>
          </a:xfrm>
          <a:prstGeom prst="rect">
            <a:avLst/>
          </a:prstGeom>
          <a:noFill/>
        </p:spPr>
        <p:txBody>
          <a:bodyPr wrap="square">
            <a:spAutoFit/>
          </a:bodyPr>
          <a:lstStyle/>
          <a:p>
            <a:r>
              <a:rPr lang="en-ZA" sz="2200" b="1" dirty="0" err="1">
                <a:latin typeface="+mj-lt"/>
                <a:ea typeface="+mj-ea"/>
                <a:cs typeface="+mj-cs"/>
              </a:rPr>
              <a:t>Annexure_B</a:t>
            </a:r>
            <a:r>
              <a:rPr lang="en-ZA" sz="2200" b="1" dirty="0">
                <a:latin typeface="+mj-lt"/>
                <a:ea typeface="+mj-ea"/>
                <a:cs typeface="+mj-cs"/>
              </a:rPr>
              <a:t> - Customer reference letter</a:t>
            </a:r>
          </a:p>
        </p:txBody>
      </p:sp>
      <p:sp>
        <p:nvSpPr>
          <p:cNvPr id="8" name="TextBox 7">
            <a:extLst>
              <a:ext uri="{FF2B5EF4-FFF2-40B4-BE49-F238E27FC236}">
                <a16:creationId xmlns:a16="http://schemas.microsoft.com/office/drawing/2014/main" id="{ED28CFEC-ECB1-41FD-8FF6-AF845A2FB273}"/>
              </a:ext>
            </a:extLst>
          </p:cNvPr>
          <p:cNvSpPr txBox="1"/>
          <p:nvPr/>
        </p:nvSpPr>
        <p:spPr>
          <a:xfrm>
            <a:off x="618755" y="4028780"/>
            <a:ext cx="6096000" cy="430887"/>
          </a:xfrm>
          <a:prstGeom prst="rect">
            <a:avLst/>
          </a:prstGeom>
          <a:noFill/>
        </p:spPr>
        <p:txBody>
          <a:bodyPr wrap="square">
            <a:spAutoFit/>
          </a:bodyPr>
          <a:lstStyle/>
          <a:p>
            <a:r>
              <a:rPr lang="en-ZA" sz="2200" b="1" dirty="0" err="1">
                <a:latin typeface="+mj-lt"/>
                <a:ea typeface="+mj-ea"/>
                <a:cs typeface="+mj-cs"/>
              </a:rPr>
              <a:t>Annexure_C_Data_Requirements_Matrix</a:t>
            </a:r>
            <a:endParaRPr lang="en-ZA" sz="2200" b="1" dirty="0">
              <a:latin typeface="+mj-lt"/>
              <a:ea typeface="+mj-ea"/>
              <a:cs typeface="+mj-cs"/>
            </a:endParaRPr>
          </a:p>
        </p:txBody>
      </p:sp>
      <p:sp>
        <p:nvSpPr>
          <p:cNvPr id="10" name="TextBox 9">
            <a:extLst>
              <a:ext uri="{FF2B5EF4-FFF2-40B4-BE49-F238E27FC236}">
                <a16:creationId xmlns:a16="http://schemas.microsoft.com/office/drawing/2014/main" id="{188DD590-F26A-406D-A021-36D5FE640691}"/>
              </a:ext>
            </a:extLst>
          </p:cNvPr>
          <p:cNvSpPr txBox="1"/>
          <p:nvPr/>
        </p:nvSpPr>
        <p:spPr>
          <a:xfrm>
            <a:off x="618755" y="4638931"/>
            <a:ext cx="6096000" cy="430887"/>
          </a:xfrm>
          <a:prstGeom prst="rect">
            <a:avLst/>
          </a:prstGeom>
          <a:noFill/>
        </p:spPr>
        <p:txBody>
          <a:bodyPr wrap="square">
            <a:spAutoFit/>
          </a:bodyPr>
          <a:lstStyle/>
          <a:p>
            <a:r>
              <a:rPr lang="en-ZA" sz="2200" b="1" dirty="0" err="1">
                <a:latin typeface="+mj-lt"/>
                <a:ea typeface="+mj-ea"/>
                <a:cs typeface="+mj-cs"/>
              </a:rPr>
              <a:t>Annexure_D_Evaluation_Criteria</a:t>
            </a:r>
            <a:endParaRPr lang="en-ZA" sz="2200" b="1" dirty="0">
              <a:latin typeface="+mj-lt"/>
              <a:ea typeface="+mj-ea"/>
              <a:cs typeface="+mj-cs"/>
            </a:endParaRPr>
          </a:p>
        </p:txBody>
      </p:sp>
    </p:spTree>
    <p:extLst>
      <p:ext uri="{BB962C8B-B14F-4D97-AF65-F5344CB8AC3E}">
        <p14:creationId xmlns:p14="http://schemas.microsoft.com/office/powerpoint/2010/main" val="3778322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1995-44A9-4A08-82ED-B061B0E16837}"/>
              </a:ext>
            </a:extLst>
          </p:cNvPr>
          <p:cNvSpPr>
            <a:spLocks noGrp="1"/>
          </p:cNvSpPr>
          <p:nvPr>
            <p:ph type="ctrTitle"/>
          </p:nvPr>
        </p:nvSpPr>
        <p:spPr>
          <a:xfrm>
            <a:off x="589941" y="356990"/>
            <a:ext cx="10160790" cy="661832"/>
          </a:xfrm>
        </p:spPr>
        <p:txBody>
          <a:bodyPr vert="horz" lIns="0" tIns="0" rIns="0" bIns="0" rtlCol="0" anchor="b">
            <a:noAutofit/>
          </a:bodyPr>
          <a:lstStyle/>
          <a:p>
            <a:r>
              <a:rPr lang="en-GB" dirty="0"/>
              <a:t>QUESTIONS</a:t>
            </a:r>
          </a:p>
        </p:txBody>
      </p:sp>
      <p:sp>
        <p:nvSpPr>
          <p:cNvPr id="5" name="object 11">
            <a:extLst>
              <a:ext uri="{FF2B5EF4-FFF2-40B4-BE49-F238E27FC236}">
                <a16:creationId xmlns:a16="http://schemas.microsoft.com/office/drawing/2014/main" id="{C41FF81B-6565-46EC-B35A-7400E2F2D663}"/>
              </a:ext>
            </a:extLst>
          </p:cNvPr>
          <p:cNvSpPr/>
          <p:nvPr/>
        </p:nvSpPr>
        <p:spPr>
          <a:xfrm>
            <a:off x="620851" y="6136760"/>
            <a:ext cx="166575" cy="294959"/>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637" b="0" i="0" dirty="0">
              <a:latin typeface="Tahoma Regular"/>
            </a:endParaRPr>
          </a:p>
        </p:txBody>
      </p:sp>
      <p:sp>
        <p:nvSpPr>
          <p:cNvPr id="4" name="TextBox 3">
            <a:extLst>
              <a:ext uri="{FF2B5EF4-FFF2-40B4-BE49-F238E27FC236}">
                <a16:creationId xmlns:a16="http://schemas.microsoft.com/office/drawing/2014/main" id="{CA49B45F-7F49-4C79-8E2A-38FE806086B6}"/>
              </a:ext>
            </a:extLst>
          </p:cNvPr>
          <p:cNvSpPr txBox="1"/>
          <p:nvPr/>
        </p:nvSpPr>
        <p:spPr>
          <a:xfrm>
            <a:off x="3868040" y="2644170"/>
            <a:ext cx="3604592" cy="156966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9600" dirty="0">
                <a:latin typeface="+mn-lt"/>
              </a:rPr>
              <a:t>Q &amp; A</a:t>
            </a:r>
            <a:endParaRPr lang="en-ZA" sz="9600" dirty="0">
              <a:latin typeface="+mn-lt"/>
            </a:endParaRPr>
          </a:p>
        </p:txBody>
      </p:sp>
    </p:spTree>
    <p:extLst>
      <p:ext uri="{BB962C8B-B14F-4D97-AF65-F5344CB8AC3E}">
        <p14:creationId xmlns:p14="http://schemas.microsoft.com/office/powerpoint/2010/main" val="2540554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E6E2647-351D-BE49-BC4B-698A8004223D}"/>
              </a:ext>
            </a:extLst>
          </p:cNvPr>
          <p:cNvSpPr txBox="1"/>
          <p:nvPr/>
        </p:nvSpPr>
        <p:spPr>
          <a:xfrm>
            <a:off x="1595192" y="3170529"/>
            <a:ext cx="2883537" cy="577035"/>
          </a:xfrm>
          <a:prstGeom prst="rect">
            <a:avLst/>
          </a:prstGeom>
        </p:spPr>
        <p:txBody>
          <a:bodyPr vert="horz" wrap="square" lIns="0" tIns="7701" rIns="0" bIns="0" rtlCol="0">
            <a:spAutoFit/>
          </a:bodyPr>
          <a:lstStyle/>
          <a:p>
            <a:pPr marL="7701">
              <a:spcBef>
                <a:spcPts val="61"/>
              </a:spcBef>
            </a:pPr>
            <a:r>
              <a:rPr sz="3699" b="1" dirty="0">
                <a:solidFill>
                  <a:srgbClr val="FFFFFF"/>
                </a:solidFill>
                <a:cs typeface="Tahoma" panose="020B0604030504040204" pitchFamily="34" charset="0"/>
              </a:rPr>
              <a:t>THANK</a:t>
            </a:r>
            <a:r>
              <a:rPr sz="3699" b="1" spc="-88" dirty="0">
                <a:solidFill>
                  <a:srgbClr val="FFFFFF"/>
                </a:solidFill>
                <a:cs typeface="Tahoma" panose="020B0604030504040204" pitchFamily="34" charset="0"/>
              </a:rPr>
              <a:t> </a:t>
            </a:r>
            <a:r>
              <a:rPr sz="3699" b="1" spc="-52" dirty="0">
                <a:solidFill>
                  <a:srgbClr val="FFFFFF"/>
                </a:solidFill>
                <a:cs typeface="Tahoma" panose="020B0604030504040204" pitchFamily="34" charset="0"/>
              </a:rPr>
              <a:t>YOU</a:t>
            </a:r>
            <a:endParaRPr sz="3699" b="1" dirty="0">
              <a:solidFill>
                <a:srgbClr val="000000"/>
              </a:solidFill>
              <a:cs typeface="Tahoma" panose="020B0604030504040204" pitchFamily="34" charset="0"/>
            </a:endParaRPr>
          </a:p>
        </p:txBody>
      </p:sp>
    </p:spTree>
    <p:extLst>
      <p:ext uri="{BB962C8B-B14F-4D97-AF65-F5344CB8AC3E}">
        <p14:creationId xmlns:p14="http://schemas.microsoft.com/office/powerpoint/2010/main" val="725267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spid="_x0000_s12318"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144589" y="1589"/>
                        <a:ext cx="1587" cy="1587"/>
                      </a:xfrm>
                      <a:prstGeom prst="rect">
                        <a:avLst/>
                      </a:prstGeom>
                    </p:spPr>
                  </p:pic>
                </p:oleObj>
              </mc:Fallback>
            </mc:AlternateContent>
          </a:graphicData>
        </a:graphic>
      </p:graphicFrame>
      <p:sp>
        <p:nvSpPr>
          <p:cNvPr id="2" name="Title 1"/>
          <p:cNvSpPr>
            <a:spLocks noGrp="1"/>
          </p:cNvSpPr>
          <p:nvPr>
            <p:ph type="ctrTitle"/>
          </p:nvPr>
        </p:nvSpPr>
        <p:spPr/>
        <p:txBody>
          <a:bodyPr/>
          <a:lstStyle/>
          <a:p>
            <a:r>
              <a:rPr lang="en-ZA" sz="2400"/>
              <a:t>RFP DESCRIPTION</a:t>
            </a:r>
          </a:p>
        </p:txBody>
      </p:sp>
      <p:sp>
        <p:nvSpPr>
          <p:cNvPr id="3" name="Content Placeholder 2"/>
          <p:cNvSpPr>
            <a:spLocks noGrp="1"/>
          </p:cNvSpPr>
          <p:nvPr>
            <p:ph idx="1"/>
          </p:nvPr>
        </p:nvSpPr>
        <p:spPr/>
        <p:txBody>
          <a:bodyPr/>
          <a:lstStyle/>
          <a:p>
            <a:pPr algn="just"/>
            <a:r>
              <a:rPr lang="en-US" sz="1800" b="1" dirty="0">
                <a:solidFill>
                  <a:schemeClr val="tx1"/>
                </a:solidFill>
                <a:ea typeface="Tahoma"/>
                <a:cs typeface="Tahoma"/>
              </a:rPr>
              <a:t>TRANSNET REQUEST FOR PROPOSAL [RFP] NUMBER : HOAC-HO-38187</a:t>
            </a:r>
          </a:p>
          <a:p>
            <a:pPr algn="just"/>
            <a:endParaRPr lang="en-US" sz="1800" b="1" dirty="0">
              <a:solidFill>
                <a:schemeClr val="tx1"/>
              </a:solidFill>
              <a:ea typeface="Tahoma"/>
              <a:cs typeface="Tahoma"/>
            </a:endParaRPr>
          </a:p>
          <a:p>
            <a:pPr algn="just"/>
            <a:r>
              <a:rPr lang="en-ZA" sz="1800" b="1" dirty="0">
                <a:solidFill>
                  <a:schemeClr val="tx1"/>
                </a:solidFill>
                <a:ea typeface="Tahoma"/>
                <a:cs typeface="Tahoma"/>
              </a:rPr>
              <a:t>FOR THE PROVISION OF AN INTEGRATED TRAIN PLANNING PROGRAM SOLUTION FOR A PERIOD OF 3 YEARS AND 6 MONTHS WITH TEN (10) YEAR’S SUBSCRIPTION, AND SME AUGMENTATION AND SUPPORT</a:t>
            </a:r>
          </a:p>
          <a:p>
            <a:pPr algn="just"/>
            <a:endParaRPr lang="en-GB" sz="1800" b="1" dirty="0">
              <a:solidFill>
                <a:schemeClr val="tx1"/>
              </a:solidFill>
              <a:ea typeface="Tahoma"/>
              <a:cs typeface="Tahoma"/>
            </a:endParaRPr>
          </a:p>
          <a:p>
            <a:r>
              <a:rPr lang="en-GB" sz="1800" b="1" dirty="0">
                <a:solidFill>
                  <a:schemeClr val="tx1"/>
                </a:solidFill>
                <a:ea typeface="Tahoma"/>
                <a:cs typeface="Tahoma"/>
              </a:rPr>
              <a:t>CLOSING DATE		: 	20 April 2023</a:t>
            </a:r>
            <a:endParaRPr lang="en-ZA" sz="1800" b="1" dirty="0">
              <a:solidFill>
                <a:schemeClr val="tx1"/>
              </a:solidFill>
              <a:ea typeface="Tahoma"/>
              <a:cs typeface="Tahoma"/>
            </a:endParaRPr>
          </a:p>
          <a:p>
            <a:r>
              <a:rPr lang="en-GB" sz="1800" b="1" dirty="0">
                <a:solidFill>
                  <a:schemeClr val="tx1"/>
                </a:solidFill>
                <a:ea typeface="Tahoma"/>
                <a:cs typeface="Tahoma"/>
              </a:rPr>
              <a:t>CLOSING TIME		: 	12pm</a:t>
            </a:r>
            <a:endParaRPr lang="en-ZA" sz="1800" b="1" dirty="0">
              <a:solidFill>
                <a:schemeClr val="tx1"/>
              </a:solidFill>
              <a:ea typeface="Tahoma"/>
              <a:cs typeface="Tahoma"/>
            </a:endParaRPr>
          </a:p>
          <a:p>
            <a:r>
              <a:rPr lang="en-GB" sz="1800" b="1" dirty="0">
                <a:solidFill>
                  <a:schemeClr val="tx1"/>
                </a:solidFill>
                <a:ea typeface="Tahoma"/>
                <a:cs typeface="Tahoma"/>
              </a:rPr>
              <a:t>BID VALIDITY PERIOD	: 	180 BUSINESS DAYS FROM CLOSING DATE (28 November 						2023)</a:t>
            </a:r>
            <a:endParaRPr lang="en-ZA" sz="1800" b="1" dirty="0">
              <a:solidFill>
                <a:schemeClr val="tx1"/>
              </a:solidFill>
              <a:ea typeface="Tahoma"/>
              <a:cs typeface="Tahoma"/>
            </a:endParaRPr>
          </a:p>
          <a:p>
            <a:endParaRPr lang="en-ZA" sz="1400" dirty="0"/>
          </a:p>
        </p:txBody>
      </p:sp>
      <p:sp>
        <p:nvSpPr>
          <p:cNvPr id="5" name="Footer Placeholder 4">
            <a:extLst>
              <a:ext uri="{FF2B5EF4-FFF2-40B4-BE49-F238E27FC236}">
                <a16:creationId xmlns:a16="http://schemas.microsoft.com/office/drawing/2014/main" id="{0ED6E2A0-B3BE-4356-917D-B11DF1522DAA}"/>
              </a:ext>
            </a:extLst>
          </p:cNvPr>
          <p:cNvSpPr>
            <a:spLocks noGrp="1"/>
          </p:cNvSpPr>
          <p:nvPr>
            <p:ph type="ftr" sz="quarter" idx="4294967295"/>
          </p:nvPr>
        </p:nvSpPr>
        <p:spPr>
          <a:xfrm>
            <a:off x="0" y="6597650"/>
            <a:ext cx="7158038" cy="260350"/>
          </a:xfrm>
          <a:prstGeom prst="rect">
            <a:avLst/>
          </a:prstGeom>
        </p:spPr>
        <p:txBody>
          <a:bodyPr anchor="ctr"/>
          <a:lstStyle/>
          <a:p>
            <a:r>
              <a:rPr lang="en-ZA" sz="800" i="1"/>
              <a:t>Footnote/Source: Delete of not required</a:t>
            </a:r>
          </a:p>
        </p:txBody>
      </p:sp>
    </p:spTree>
    <p:extLst>
      <p:ext uri="{BB962C8B-B14F-4D97-AF65-F5344CB8AC3E}">
        <p14:creationId xmlns:p14="http://schemas.microsoft.com/office/powerpoint/2010/main" val="408044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spid="_x0000_s14365"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144589" y="1589"/>
                        <a:ext cx="1587" cy="1587"/>
                      </a:xfrm>
                      <a:prstGeom prst="rect">
                        <a:avLst/>
                      </a:prstGeom>
                    </p:spPr>
                  </p:pic>
                </p:oleObj>
              </mc:Fallback>
            </mc:AlternateContent>
          </a:graphicData>
        </a:graphic>
      </p:graphicFrame>
      <p:sp>
        <p:nvSpPr>
          <p:cNvPr id="5" name="Title 4"/>
          <p:cNvSpPr>
            <a:spLocks noGrp="1"/>
          </p:cNvSpPr>
          <p:nvPr>
            <p:ph type="ctrTitle"/>
          </p:nvPr>
        </p:nvSpPr>
        <p:spPr/>
        <p:txBody>
          <a:bodyPr/>
          <a:lstStyle/>
          <a:p>
            <a:r>
              <a:rPr lang="en-ZA" sz="2400" dirty="0"/>
              <a:t>NOTICE TO BIDDERS</a:t>
            </a:r>
          </a:p>
        </p:txBody>
      </p:sp>
      <p:sp>
        <p:nvSpPr>
          <p:cNvPr id="4" name="Content Placeholder 3"/>
          <p:cNvSpPr>
            <a:spLocks noGrp="1"/>
          </p:cNvSpPr>
          <p:nvPr>
            <p:ph idx="1"/>
          </p:nvPr>
        </p:nvSpPr>
        <p:spPr/>
        <p:txBody>
          <a:bodyPr/>
          <a:lstStyle/>
          <a:p>
            <a:pPr>
              <a:spcBef>
                <a:spcPct val="50000"/>
              </a:spcBef>
              <a:defRPr/>
            </a:pPr>
            <a:r>
              <a:rPr lang="en-US" altLang="en-US" sz="1800" b="1" dirty="0">
                <a:solidFill>
                  <a:schemeClr val="tx1"/>
                </a:solidFill>
                <a:ea typeface="Tahoma"/>
                <a:cs typeface="Tahoma"/>
              </a:rPr>
              <a:t>SECTION 2 </a:t>
            </a:r>
            <a:r>
              <a:rPr lang="en-US" altLang="en-US" dirty="0"/>
              <a:t>Refer to Page 5/44</a:t>
            </a:r>
            <a:endParaRPr lang="en-US" altLang="en-US" sz="1800" b="1" dirty="0">
              <a:solidFill>
                <a:schemeClr val="tx1"/>
              </a:solidFill>
              <a:ea typeface="Tahoma"/>
              <a:cs typeface="Tahoma"/>
            </a:endParaRPr>
          </a:p>
          <a:p>
            <a:r>
              <a:rPr lang="en-US" sz="1800" dirty="0">
                <a:solidFill>
                  <a:schemeClr val="tx1"/>
                </a:solidFill>
                <a:ea typeface="Tahoma"/>
                <a:cs typeface="Tahoma"/>
              </a:rPr>
              <a:t>This RFP may be downloaded directly from National Treasury’s e-Tender Publication Portal at www.etenders.gov.za.</a:t>
            </a:r>
          </a:p>
          <a:p>
            <a:r>
              <a:rPr lang="en-US" sz="1800" b="1" dirty="0">
                <a:solidFill>
                  <a:schemeClr val="tx1"/>
                </a:solidFill>
                <a:ea typeface="Tahoma"/>
                <a:cs typeface="Tahoma"/>
              </a:rPr>
              <a:t>PROPOSAL SUBMISSION</a:t>
            </a:r>
          </a:p>
          <a:p>
            <a:r>
              <a:rPr lang="en-US" sz="1800" dirty="0">
                <a:solidFill>
                  <a:schemeClr val="tx1"/>
                </a:solidFill>
                <a:ea typeface="Tahoma"/>
                <a:cs typeface="Tahoma"/>
              </a:rPr>
              <a:t>a) The Transnet e-Tender Submission Portal can be accessed as follows:</a:t>
            </a:r>
          </a:p>
          <a:p>
            <a:r>
              <a:rPr lang="en-US" sz="1800" dirty="0">
                <a:solidFill>
                  <a:schemeClr val="tx1"/>
                </a:solidFill>
                <a:ea typeface="Tahoma"/>
                <a:cs typeface="Tahoma"/>
              </a:rPr>
              <a:t>▪ Log on to the Transnet </a:t>
            </a:r>
            <a:r>
              <a:rPr lang="en-US" sz="1800" dirty="0" err="1">
                <a:solidFill>
                  <a:schemeClr val="tx1"/>
                </a:solidFill>
                <a:ea typeface="Tahoma"/>
                <a:cs typeface="Tahoma"/>
              </a:rPr>
              <a:t>eTenders</a:t>
            </a:r>
            <a:r>
              <a:rPr lang="en-US" sz="1800" dirty="0">
                <a:solidFill>
                  <a:schemeClr val="tx1"/>
                </a:solidFill>
                <a:ea typeface="Tahoma"/>
                <a:cs typeface="Tahoma"/>
              </a:rPr>
              <a:t> management platform website (https://www.transnet.net);</a:t>
            </a:r>
          </a:p>
          <a:p>
            <a:r>
              <a:rPr lang="en-US" sz="1800" dirty="0">
                <a:solidFill>
                  <a:schemeClr val="tx1"/>
                </a:solidFill>
                <a:ea typeface="Tahoma"/>
                <a:cs typeface="Tahoma"/>
              </a:rPr>
              <a:t>▪ Click on “TENDERS”; ….</a:t>
            </a:r>
          </a:p>
          <a:p>
            <a:r>
              <a:rPr lang="en-US" sz="1800" dirty="0">
                <a:solidFill>
                  <a:schemeClr val="tx1"/>
                </a:solidFill>
                <a:ea typeface="Tahoma"/>
                <a:cs typeface="Tahoma"/>
              </a:rPr>
              <a:t>Bidders are required to ensure that electronic bid submissions are done at </a:t>
            </a:r>
            <a:r>
              <a:rPr lang="en-US" sz="1800" dirty="0">
                <a:solidFill>
                  <a:schemeClr val="tx1"/>
                </a:solidFill>
                <a:highlight>
                  <a:srgbClr val="FFFF00"/>
                </a:highlight>
                <a:ea typeface="Tahoma"/>
                <a:cs typeface="Tahoma"/>
              </a:rPr>
              <a:t>least a day before the closing </a:t>
            </a:r>
            <a:r>
              <a:rPr lang="en-US" sz="1800" dirty="0">
                <a:solidFill>
                  <a:schemeClr val="tx1"/>
                </a:solidFill>
                <a:ea typeface="Tahoma"/>
                <a:cs typeface="Tahoma"/>
              </a:rPr>
              <a:t>date to prevent issues which they may encounter due to their internet speed, bandwidth or the size of the number of uploads they are submitting. Please do not wait for the last hour to submit. A Bidder can upload 30MB per upload and multiple uploads are permitted</a:t>
            </a:r>
          </a:p>
        </p:txBody>
      </p:sp>
      <p:sp>
        <p:nvSpPr>
          <p:cNvPr id="6" name="Footer Placeholder 4">
            <a:extLst>
              <a:ext uri="{FF2B5EF4-FFF2-40B4-BE49-F238E27FC236}">
                <a16:creationId xmlns:a16="http://schemas.microsoft.com/office/drawing/2014/main" id="{0ED6E2A0-B3BE-4356-917D-B11DF1522DAA}"/>
              </a:ext>
            </a:extLst>
          </p:cNvPr>
          <p:cNvSpPr txBox="1">
            <a:spLocks/>
          </p:cNvSpPr>
          <p:nvPr/>
        </p:nvSpPr>
        <p:spPr>
          <a:xfrm>
            <a:off x="1271468" y="6597650"/>
            <a:ext cx="7157904" cy="260350"/>
          </a:xfrm>
          <a:prstGeom prst="rect">
            <a:avLst/>
          </a:prstGeom>
        </p:spPr>
        <p:txBody>
          <a:bodyPr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66481" algn="l" rtl="0" fontAlgn="base">
              <a:spcBef>
                <a:spcPct val="0"/>
              </a:spcBef>
              <a:spcAft>
                <a:spcPct val="0"/>
              </a:spcAft>
              <a:defRPr sz="1600" kern="1200">
                <a:solidFill>
                  <a:schemeClr val="tx1"/>
                </a:solidFill>
                <a:latin typeface="Arial" charset="0"/>
                <a:ea typeface="+mn-ea"/>
                <a:cs typeface="+mn-cs"/>
              </a:defRPr>
            </a:lvl2pPr>
            <a:lvl3pPr marL="932962" algn="l" rtl="0" fontAlgn="base">
              <a:spcBef>
                <a:spcPct val="0"/>
              </a:spcBef>
              <a:spcAft>
                <a:spcPct val="0"/>
              </a:spcAft>
              <a:defRPr sz="1600" kern="1200">
                <a:solidFill>
                  <a:schemeClr val="tx1"/>
                </a:solidFill>
                <a:latin typeface="Arial" charset="0"/>
                <a:ea typeface="+mn-ea"/>
                <a:cs typeface="+mn-cs"/>
              </a:defRPr>
            </a:lvl3pPr>
            <a:lvl4pPr marL="1399443" algn="l" rtl="0" fontAlgn="base">
              <a:spcBef>
                <a:spcPct val="0"/>
              </a:spcBef>
              <a:spcAft>
                <a:spcPct val="0"/>
              </a:spcAft>
              <a:defRPr sz="1600" kern="1200">
                <a:solidFill>
                  <a:schemeClr val="tx1"/>
                </a:solidFill>
                <a:latin typeface="Arial" charset="0"/>
                <a:ea typeface="+mn-ea"/>
                <a:cs typeface="+mn-cs"/>
              </a:defRPr>
            </a:lvl4pPr>
            <a:lvl5pPr marL="1865925" algn="l" rtl="0" fontAlgn="base">
              <a:spcBef>
                <a:spcPct val="0"/>
              </a:spcBef>
              <a:spcAft>
                <a:spcPct val="0"/>
              </a:spcAft>
              <a:defRPr sz="1600" kern="1200">
                <a:solidFill>
                  <a:schemeClr val="tx1"/>
                </a:solidFill>
                <a:latin typeface="Arial" charset="0"/>
                <a:ea typeface="+mn-ea"/>
                <a:cs typeface="+mn-cs"/>
              </a:defRPr>
            </a:lvl5pPr>
            <a:lvl6pPr marL="2332406" algn="l" defTabSz="932962" rtl="0" eaLnBrk="1" latinLnBrk="0" hangingPunct="1">
              <a:defRPr sz="1600" kern="1200">
                <a:solidFill>
                  <a:schemeClr val="tx1"/>
                </a:solidFill>
                <a:latin typeface="Arial" charset="0"/>
                <a:ea typeface="+mn-ea"/>
                <a:cs typeface="+mn-cs"/>
              </a:defRPr>
            </a:lvl6pPr>
            <a:lvl7pPr marL="2798887" algn="l" defTabSz="932962" rtl="0" eaLnBrk="1" latinLnBrk="0" hangingPunct="1">
              <a:defRPr sz="1600" kern="1200">
                <a:solidFill>
                  <a:schemeClr val="tx1"/>
                </a:solidFill>
                <a:latin typeface="Arial" charset="0"/>
                <a:ea typeface="+mn-ea"/>
                <a:cs typeface="+mn-cs"/>
              </a:defRPr>
            </a:lvl7pPr>
            <a:lvl8pPr marL="3265368" algn="l" defTabSz="932962" rtl="0" eaLnBrk="1" latinLnBrk="0" hangingPunct="1">
              <a:defRPr sz="1600" kern="1200">
                <a:solidFill>
                  <a:schemeClr val="tx1"/>
                </a:solidFill>
                <a:latin typeface="Arial" charset="0"/>
                <a:ea typeface="+mn-ea"/>
                <a:cs typeface="+mn-cs"/>
              </a:defRPr>
            </a:lvl8pPr>
            <a:lvl9pPr marL="3731849" algn="l" defTabSz="932962" rtl="0" eaLnBrk="1" latinLnBrk="0" hangingPunct="1">
              <a:defRPr sz="1600" kern="1200">
                <a:solidFill>
                  <a:schemeClr val="tx1"/>
                </a:solidFill>
                <a:latin typeface="Arial" charset="0"/>
                <a:ea typeface="+mn-ea"/>
                <a:cs typeface="+mn-cs"/>
              </a:defRPr>
            </a:lvl9pPr>
          </a:lstStyle>
          <a:p>
            <a:endParaRPr lang="en-ZA" sz="800" i="1">
              <a:latin typeface="+mn-lt"/>
            </a:endParaRPr>
          </a:p>
        </p:txBody>
      </p:sp>
    </p:spTree>
    <p:extLst>
      <p:ext uri="{BB962C8B-B14F-4D97-AF65-F5344CB8AC3E}">
        <p14:creationId xmlns:p14="http://schemas.microsoft.com/office/powerpoint/2010/main" val="4138312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spid="_x0000_s15389"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144589" y="1589"/>
                        <a:ext cx="1587" cy="1587"/>
                      </a:xfrm>
                      <a:prstGeom prst="rect">
                        <a:avLst/>
                      </a:prstGeom>
                    </p:spPr>
                  </p:pic>
                </p:oleObj>
              </mc:Fallback>
            </mc:AlternateContent>
          </a:graphicData>
        </a:graphic>
      </p:graphicFrame>
      <p:sp>
        <p:nvSpPr>
          <p:cNvPr id="14" name="Title 13"/>
          <p:cNvSpPr>
            <a:spLocks noGrp="1"/>
          </p:cNvSpPr>
          <p:nvPr>
            <p:ph type="ctrTitle"/>
          </p:nvPr>
        </p:nvSpPr>
        <p:spPr/>
        <p:txBody>
          <a:bodyPr/>
          <a:lstStyle/>
          <a:p>
            <a:r>
              <a:rPr lang="en-ZA" sz="2400" dirty="0"/>
              <a:t>MANDATORY DOCUMENTS - DISQUALIFYING</a:t>
            </a:r>
            <a:endParaRPr lang="en-ZA" sz="3200" dirty="0"/>
          </a:p>
        </p:txBody>
      </p:sp>
      <p:sp>
        <p:nvSpPr>
          <p:cNvPr id="4" name="Content Placeholder 3">
            <a:extLst>
              <a:ext uri="{FF2B5EF4-FFF2-40B4-BE49-F238E27FC236}">
                <a16:creationId xmlns:a16="http://schemas.microsoft.com/office/drawing/2014/main" id="{AB74FF69-2EF9-4319-929F-7959180D4033}"/>
              </a:ext>
            </a:extLst>
          </p:cNvPr>
          <p:cNvSpPr>
            <a:spLocks noGrp="1"/>
          </p:cNvSpPr>
          <p:nvPr>
            <p:ph idx="1"/>
          </p:nvPr>
        </p:nvSpPr>
        <p:spPr>
          <a:xfrm>
            <a:off x="568328" y="1201381"/>
            <a:ext cx="11055343" cy="5299629"/>
          </a:xfrm>
        </p:spPr>
        <p:txBody>
          <a:bodyPr/>
          <a:lstStyle/>
          <a:p>
            <a:r>
              <a:rPr lang="en-US" dirty="0"/>
              <a:t>REFER TO PAGE 12/44</a:t>
            </a:r>
          </a:p>
          <a:p>
            <a:r>
              <a:rPr lang="en-ZA" sz="1800" b="1" dirty="0">
                <a:solidFill>
                  <a:schemeClr val="tx1"/>
                </a:solidFill>
                <a:ea typeface="Tahoma"/>
                <a:cs typeface="Tahoma"/>
              </a:rPr>
              <a:t>MANDATORY RETURNABLE DOCUMENTS </a:t>
            </a:r>
            <a:r>
              <a:rPr lang="en-ZA" sz="1800" dirty="0">
                <a:solidFill>
                  <a:schemeClr val="tx1"/>
                </a:solidFill>
                <a:ea typeface="Tahoma"/>
                <a:cs typeface="Tahoma"/>
              </a:rPr>
              <a:t>		</a:t>
            </a:r>
          </a:p>
          <a:p>
            <a:r>
              <a:rPr lang="en-ZA" sz="1800" dirty="0">
                <a:solidFill>
                  <a:schemeClr val="tx1"/>
                </a:solidFill>
                <a:ea typeface="Tahoma"/>
                <a:cs typeface="Tahoma"/>
              </a:rPr>
              <a:t>SECTION 1: SBD1 Form ( Refer to page 3/44 in the RFP)</a:t>
            </a:r>
          </a:p>
          <a:p>
            <a:r>
              <a:rPr lang="en-ZA" sz="1800" dirty="0">
                <a:solidFill>
                  <a:schemeClr val="tx1"/>
                </a:solidFill>
                <a:ea typeface="Tahoma"/>
                <a:cs typeface="Tahoma"/>
              </a:rPr>
              <a:t>SECTION 4: Pricing Notes </a:t>
            </a:r>
            <a:r>
              <a:rPr lang="en-US" sz="1800" dirty="0">
                <a:solidFill>
                  <a:schemeClr val="tx1"/>
                </a:solidFill>
                <a:ea typeface="Tahoma"/>
                <a:cs typeface="Tahoma"/>
              </a:rPr>
              <a:t>( Refer to page 16/44 in the RFP)</a:t>
            </a:r>
            <a:endParaRPr lang="en-ZA" sz="1800" dirty="0">
              <a:solidFill>
                <a:schemeClr val="tx1"/>
              </a:solidFill>
              <a:ea typeface="Tahoma"/>
              <a:cs typeface="Tahoma"/>
            </a:endParaRPr>
          </a:p>
          <a:p>
            <a:r>
              <a:rPr lang="en-ZA" sz="1800" dirty="0">
                <a:solidFill>
                  <a:schemeClr val="tx1"/>
                </a:solidFill>
                <a:ea typeface="Tahoma"/>
                <a:cs typeface="Tahoma"/>
              </a:rPr>
              <a:t>ANNEXURE A: Pricing Schedule  </a:t>
            </a:r>
          </a:p>
          <a:p>
            <a:r>
              <a:rPr lang="en-US" b="1" dirty="0"/>
              <a:t>Failure to provide all these Mandatory Returnable Documents at the Closing Date and time of this RFP will result in a Respondent’s disqualification. </a:t>
            </a:r>
            <a:r>
              <a:rPr lang="en-US" dirty="0"/>
              <a:t>	</a:t>
            </a:r>
          </a:p>
          <a:p>
            <a:endParaRPr lang="en-ZA" b="0" i="0" u="none" strike="noStrike" baseline="0" dirty="0">
              <a:solidFill>
                <a:schemeClr val="tx1"/>
              </a:solidFill>
              <a:latin typeface="Tahoma" panose="020B0604030504040204" pitchFamily="34" charset="0"/>
            </a:endParaRPr>
          </a:p>
          <a:p>
            <a:r>
              <a:rPr lang="en-US" sz="1800" b="0" i="0" u="none" strike="noStrike" baseline="0" dirty="0">
                <a:solidFill>
                  <a:srgbClr val="000000"/>
                </a:solidFill>
                <a:latin typeface="Tahoma" panose="020B0604030504040204" pitchFamily="34" charset="0"/>
              </a:rPr>
              <a:t>	</a:t>
            </a:r>
          </a:p>
          <a:p>
            <a:endParaRPr lang="en-ZA" dirty="0"/>
          </a:p>
        </p:txBody>
      </p:sp>
    </p:spTree>
    <p:extLst>
      <p:ext uri="{BB962C8B-B14F-4D97-AF65-F5344CB8AC3E}">
        <p14:creationId xmlns:p14="http://schemas.microsoft.com/office/powerpoint/2010/main" val="43813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spid="_x0000_s16413"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144589" y="1589"/>
                        <a:ext cx="1587" cy="1587"/>
                      </a:xfrm>
                      <a:prstGeom prst="rect">
                        <a:avLst/>
                      </a:prstGeom>
                    </p:spPr>
                  </p:pic>
                </p:oleObj>
              </mc:Fallback>
            </mc:AlternateContent>
          </a:graphicData>
        </a:graphic>
      </p:graphicFrame>
      <p:sp>
        <p:nvSpPr>
          <p:cNvPr id="14" name="Title 13"/>
          <p:cNvSpPr>
            <a:spLocks noGrp="1"/>
          </p:cNvSpPr>
          <p:nvPr>
            <p:ph type="ctrTitle"/>
          </p:nvPr>
        </p:nvSpPr>
        <p:spPr/>
        <p:txBody>
          <a:bodyPr/>
          <a:lstStyle/>
          <a:p>
            <a:r>
              <a:rPr lang="en-US" sz="2400" dirty="0"/>
              <a:t>DOCUMENTS USED FOR SCORING 	 </a:t>
            </a:r>
            <a:endParaRPr lang="en-ZA" sz="3200" dirty="0"/>
          </a:p>
        </p:txBody>
      </p:sp>
      <p:sp>
        <p:nvSpPr>
          <p:cNvPr id="4" name="Content Placeholder 3">
            <a:extLst>
              <a:ext uri="{FF2B5EF4-FFF2-40B4-BE49-F238E27FC236}">
                <a16:creationId xmlns:a16="http://schemas.microsoft.com/office/drawing/2014/main" id="{AB74FF69-2EF9-4319-929F-7959180D4033}"/>
              </a:ext>
            </a:extLst>
          </p:cNvPr>
          <p:cNvSpPr>
            <a:spLocks noGrp="1"/>
          </p:cNvSpPr>
          <p:nvPr>
            <p:ph idx="1"/>
          </p:nvPr>
        </p:nvSpPr>
        <p:spPr/>
        <p:txBody>
          <a:bodyPr/>
          <a:lstStyle/>
          <a:p>
            <a:r>
              <a:rPr lang="en-US" sz="1800" dirty="0">
                <a:solidFill>
                  <a:schemeClr val="tx1"/>
                </a:solidFill>
                <a:ea typeface="Tahoma"/>
                <a:cs typeface="Tahoma"/>
              </a:rPr>
              <a:t>Failure to provide all Returnable Documents used for purposes of scoring a bid, by the closing date and time of this bid will not result in a Respondent’s disqualification. However, Bidders will receive an automatic score of zero for the applicable evaluation criterion: </a:t>
            </a:r>
            <a:r>
              <a:rPr lang="en-US" sz="1800" dirty="0">
                <a:solidFill>
                  <a:srgbClr val="FF0000"/>
                </a:solidFill>
                <a:ea typeface="Tahoma"/>
                <a:cs typeface="Tahoma"/>
              </a:rPr>
              <a:t>Refer to page 22 and 23/44 in the RFP </a:t>
            </a:r>
          </a:p>
          <a:p>
            <a:r>
              <a:rPr lang="en-US" b="1" dirty="0"/>
              <a:t>Failure to provide essential Returnable Documents will result in Transnet affording Respondents a further opportunity to submit by a set deadline. Should a Respondent thereafter fail to submit the requested documents, this may result in a Respondent’s disqualification. </a:t>
            </a:r>
            <a:r>
              <a:rPr lang="en-US" dirty="0"/>
              <a:t>	</a:t>
            </a:r>
          </a:p>
          <a:p>
            <a:endParaRPr lang="en-US" sz="1800" dirty="0">
              <a:solidFill>
                <a:schemeClr val="tx1"/>
              </a:solidFill>
              <a:ea typeface="Tahoma"/>
              <a:cs typeface="Tahoma"/>
            </a:endParaRPr>
          </a:p>
        </p:txBody>
      </p:sp>
    </p:spTree>
    <p:extLst>
      <p:ext uri="{BB962C8B-B14F-4D97-AF65-F5344CB8AC3E}">
        <p14:creationId xmlns:p14="http://schemas.microsoft.com/office/powerpoint/2010/main" val="314095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spid="_x0000_s18449"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144589" y="1589"/>
                        <a:ext cx="1587" cy="1587"/>
                      </a:xfrm>
                      <a:prstGeom prst="rect">
                        <a:avLst/>
                      </a:prstGeom>
                    </p:spPr>
                  </p:pic>
                </p:oleObj>
              </mc:Fallback>
            </mc:AlternateContent>
          </a:graphicData>
        </a:graphic>
      </p:graphicFrame>
      <p:sp>
        <p:nvSpPr>
          <p:cNvPr id="14" name="Title 13"/>
          <p:cNvSpPr>
            <a:spLocks noGrp="1"/>
          </p:cNvSpPr>
          <p:nvPr>
            <p:ph type="ctrTitle"/>
          </p:nvPr>
        </p:nvSpPr>
        <p:spPr/>
        <p:txBody>
          <a:bodyPr/>
          <a:lstStyle/>
          <a:p>
            <a:r>
              <a:rPr lang="en-US" sz="2400" dirty="0"/>
              <a:t>ESSENTIAL RETURNABLE DOCUMENTS &amp; SCHEDULES	 </a:t>
            </a:r>
            <a:endParaRPr lang="en-ZA" sz="3200" dirty="0"/>
          </a:p>
        </p:txBody>
      </p:sp>
      <p:sp>
        <p:nvSpPr>
          <p:cNvPr id="4" name="Content Placeholder 3">
            <a:extLst>
              <a:ext uri="{FF2B5EF4-FFF2-40B4-BE49-F238E27FC236}">
                <a16:creationId xmlns:a16="http://schemas.microsoft.com/office/drawing/2014/main" id="{AB74FF69-2EF9-4319-929F-7959180D4033}"/>
              </a:ext>
            </a:extLst>
          </p:cNvPr>
          <p:cNvSpPr>
            <a:spLocks noGrp="1"/>
          </p:cNvSpPr>
          <p:nvPr>
            <p:ph idx="1"/>
          </p:nvPr>
        </p:nvSpPr>
        <p:spPr/>
        <p:txBody>
          <a:bodyPr/>
          <a:lstStyle/>
          <a:p>
            <a:r>
              <a:rPr lang="en-US" sz="1800" dirty="0">
                <a:solidFill>
                  <a:srgbClr val="FF0000"/>
                </a:solidFill>
                <a:ea typeface="Tahoma"/>
                <a:cs typeface="Tahoma"/>
              </a:rPr>
              <a:t>Refer to page 24/44 in the RFP </a:t>
            </a:r>
          </a:p>
          <a:p>
            <a:r>
              <a:rPr lang="en-US" sz="1800" dirty="0">
                <a:solidFill>
                  <a:schemeClr val="tx1"/>
                </a:solidFill>
                <a:ea typeface="Tahoma"/>
                <a:cs typeface="Tahoma"/>
              </a:rPr>
              <a:t>SECTION 5: Proposal Form and List of Returnable documents</a:t>
            </a:r>
          </a:p>
          <a:p>
            <a:r>
              <a:rPr lang="en-US" sz="1800" dirty="0">
                <a:solidFill>
                  <a:schemeClr val="tx1"/>
                </a:solidFill>
                <a:ea typeface="Tahoma"/>
                <a:cs typeface="Tahoma"/>
              </a:rPr>
              <a:t>SECTION 6: Certificate Of Acquaintance with RFP, Terms &amp; Conditions &amp; Applicable Documents</a:t>
            </a:r>
          </a:p>
          <a:p>
            <a:r>
              <a:rPr lang="en-US" sz="1800" dirty="0">
                <a:solidFill>
                  <a:schemeClr val="tx1"/>
                </a:solidFill>
                <a:ea typeface="Tahoma"/>
                <a:cs typeface="Tahoma"/>
              </a:rPr>
              <a:t>SECTION 7: RFP Declaration and Breach of Law Form</a:t>
            </a:r>
          </a:p>
          <a:p>
            <a:r>
              <a:rPr lang="en-US" sz="1800" dirty="0">
                <a:solidFill>
                  <a:schemeClr val="tx1"/>
                </a:solidFill>
                <a:ea typeface="Tahoma"/>
                <a:cs typeface="Tahoma"/>
              </a:rPr>
              <a:t>SECTION 8: RFP Clarification Request Form</a:t>
            </a:r>
          </a:p>
          <a:p>
            <a:r>
              <a:rPr lang="en-US" sz="1800" dirty="0">
                <a:solidFill>
                  <a:schemeClr val="tx1"/>
                </a:solidFill>
                <a:ea typeface="Tahoma"/>
                <a:cs typeface="Tahoma"/>
              </a:rPr>
              <a:t>SECTION 9: B-BBEE Preference Points Claim Form</a:t>
            </a:r>
          </a:p>
          <a:p>
            <a:r>
              <a:rPr lang="en-US" sz="1800" dirty="0">
                <a:solidFill>
                  <a:schemeClr val="tx1"/>
                </a:solidFill>
                <a:ea typeface="Tahoma"/>
                <a:cs typeface="Tahoma"/>
              </a:rPr>
              <a:t>SECTION 10: Certificate Of Attendance Of Non-compulsory RFP Briefing</a:t>
            </a:r>
          </a:p>
          <a:p>
            <a:r>
              <a:rPr lang="en-US" sz="1800" dirty="0">
                <a:solidFill>
                  <a:schemeClr val="tx1"/>
                </a:solidFill>
                <a:ea typeface="Tahoma"/>
                <a:cs typeface="Tahoma"/>
              </a:rPr>
              <a:t>SECTION 11: Job Creation – SECTION 12: SBD5 – SECTION 13: POPIA</a:t>
            </a:r>
          </a:p>
          <a:p>
            <a:r>
              <a:rPr lang="en-US" b="1" dirty="0"/>
              <a:t>Failure to provide essential Returnable Documents will result in Transnet affording Respondents a further opportunity to submit by a set deadline. Should a Respondent thereafter fail to submit the requested documents, this may result in a Respondent’s disqualification. </a:t>
            </a:r>
            <a:r>
              <a:rPr lang="en-US" dirty="0"/>
              <a:t>	</a:t>
            </a:r>
          </a:p>
          <a:p>
            <a:endParaRPr lang="en-US" sz="1800" dirty="0">
              <a:solidFill>
                <a:schemeClr val="tx1"/>
              </a:solidFill>
              <a:ea typeface="Tahoma"/>
              <a:cs typeface="Tahoma"/>
            </a:endParaRPr>
          </a:p>
        </p:txBody>
      </p:sp>
    </p:spTree>
    <p:extLst>
      <p:ext uri="{BB962C8B-B14F-4D97-AF65-F5344CB8AC3E}">
        <p14:creationId xmlns:p14="http://schemas.microsoft.com/office/powerpoint/2010/main" val="2751827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spid="_x0000_s13342"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144589" y="1589"/>
                        <a:ext cx="1587" cy="1587"/>
                      </a:xfrm>
                      <a:prstGeom prst="rect">
                        <a:avLst/>
                      </a:prstGeom>
                    </p:spPr>
                  </p:pic>
                </p:oleObj>
              </mc:Fallback>
            </mc:AlternateContent>
          </a:graphicData>
        </a:graphic>
      </p:graphicFrame>
      <p:sp>
        <p:nvSpPr>
          <p:cNvPr id="14" name="Title 13"/>
          <p:cNvSpPr>
            <a:spLocks noGrp="1"/>
          </p:cNvSpPr>
          <p:nvPr>
            <p:ph type="ctrTitle"/>
          </p:nvPr>
        </p:nvSpPr>
        <p:spPr/>
        <p:txBody>
          <a:bodyPr/>
          <a:lstStyle/>
          <a:p>
            <a:r>
              <a:rPr lang="en-US" sz="2400" dirty="0"/>
              <a:t>EVALUATION METHODOLOGY	 </a:t>
            </a:r>
            <a:endParaRPr lang="en-ZA" sz="3200" dirty="0"/>
          </a:p>
        </p:txBody>
      </p:sp>
      <p:sp>
        <p:nvSpPr>
          <p:cNvPr id="4" name="Content Placeholder 3">
            <a:extLst>
              <a:ext uri="{FF2B5EF4-FFF2-40B4-BE49-F238E27FC236}">
                <a16:creationId xmlns:a16="http://schemas.microsoft.com/office/drawing/2014/main" id="{AB74FF69-2EF9-4319-929F-7959180D4033}"/>
              </a:ext>
            </a:extLst>
          </p:cNvPr>
          <p:cNvSpPr>
            <a:spLocks noGrp="1"/>
          </p:cNvSpPr>
          <p:nvPr>
            <p:ph idx="1"/>
          </p:nvPr>
        </p:nvSpPr>
        <p:spPr/>
        <p:txBody>
          <a:bodyPr/>
          <a:lstStyle/>
          <a:p>
            <a:pPr marL="285750" indent="-285750">
              <a:buFont typeface="Arial" panose="020B0604020202020204" pitchFamily="34" charset="0"/>
              <a:buChar char="•"/>
            </a:pPr>
            <a:r>
              <a:rPr lang="en-US" sz="1800" dirty="0">
                <a:solidFill>
                  <a:schemeClr val="tx1"/>
                </a:solidFill>
                <a:ea typeface="Tahoma"/>
                <a:cs typeface="Tahoma"/>
              </a:rPr>
              <a:t>N.B Evaluation of the various stages will normally take place in a sequential manner. However, in order to expedite the process, Transnet reserves the right to conduct the different steps of the evaluation process in parallel. In such instances the evaluation of bidders at any given stage must not be interpreted to mean that bidders have necessarily passed any previous stage(s).</a:t>
            </a:r>
          </a:p>
          <a:p>
            <a:pPr marL="285750" indent="-285750">
              <a:buFont typeface="Arial" panose="020B0604020202020204" pitchFamily="34" charset="0"/>
              <a:buChar char="•"/>
            </a:pPr>
            <a:endParaRPr lang="en-US" sz="1800" dirty="0">
              <a:solidFill>
                <a:schemeClr val="tx1"/>
              </a:solidFill>
              <a:ea typeface="Tahoma"/>
              <a:cs typeface="Tahoma"/>
            </a:endParaRPr>
          </a:p>
        </p:txBody>
      </p:sp>
      <p:pic>
        <p:nvPicPr>
          <p:cNvPr id="2" name="Picture 1">
            <a:extLst>
              <a:ext uri="{FF2B5EF4-FFF2-40B4-BE49-F238E27FC236}">
                <a16:creationId xmlns:a16="http://schemas.microsoft.com/office/drawing/2014/main" id="{4C4A6827-0BFE-4C1E-BFC2-197AA20F6DD9}"/>
              </a:ext>
            </a:extLst>
          </p:cNvPr>
          <p:cNvPicPr>
            <a:picLocks noChangeAspect="1"/>
          </p:cNvPicPr>
          <p:nvPr/>
        </p:nvPicPr>
        <p:blipFill>
          <a:blip r:embed="rId7"/>
          <a:stretch>
            <a:fillRect/>
          </a:stretch>
        </p:blipFill>
        <p:spPr>
          <a:xfrm>
            <a:off x="848139" y="2380697"/>
            <a:ext cx="10775532" cy="4477303"/>
          </a:xfrm>
          <a:prstGeom prst="rect">
            <a:avLst/>
          </a:prstGeom>
        </p:spPr>
      </p:pic>
      <p:pic>
        <p:nvPicPr>
          <p:cNvPr id="5" name="Picture 4">
            <a:extLst>
              <a:ext uri="{FF2B5EF4-FFF2-40B4-BE49-F238E27FC236}">
                <a16:creationId xmlns:a16="http://schemas.microsoft.com/office/drawing/2014/main" id="{5A7F31D2-452C-4079-8C03-0C3B96CB5D03}"/>
              </a:ext>
            </a:extLst>
          </p:cNvPr>
          <p:cNvPicPr>
            <a:picLocks noChangeAspect="1"/>
          </p:cNvPicPr>
          <p:nvPr/>
        </p:nvPicPr>
        <p:blipFill>
          <a:blip r:embed="rId8"/>
          <a:stretch>
            <a:fillRect/>
          </a:stretch>
        </p:blipFill>
        <p:spPr>
          <a:xfrm>
            <a:off x="3530793" y="3273287"/>
            <a:ext cx="1730320" cy="3584713"/>
          </a:xfrm>
          <a:prstGeom prst="rect">
            <a:avLst/>
          </a:prstGeom>
        </p:spPr>
      </p:pic>
    </p:spTree>
    <p:extLst>
      <p:ext uri="{BB962C8B-B14F-4D97-AF65-F5344CB8AC3E}">
        <p14:creationId xmlns:p14="http://schemas.microsoft.com/office/powerpoint/2010/main" val="1612143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D48B49-B862-45C6-BFCD-064FEF9AC8BC}"/>
              </a:ext>
            </a:extLst>
          </p:cNvPr>
          <p:cNvSpPr>
            <a:spLocks noGrp="1"/>
          </p:cNvSpPr>
          <p:nvPr>
            <p:ph type="body" sz="quarter" idx="11"/>
          </p:nvPr>
        </p:nvSpPr>
        <p:spPr/>
        <p:txBody>
          <a:bodyPr/>
          <a:lstStyle/>
          <a:p>
            <a:pPr algn="just"/>
            <a:r>
              <a:rPr lang="en-US" sz="2400" dirty="0">
                <a:cs typeface="Apex Serif Book"/>
              </a:rPr>
              <a:t>BACKGROUND AND SCOPE OF WORK</a:t>
            </a:r>
          </a:p>
          <a:p>
            <a:pPr algn="just"/>
            <a:r>
              <a:rPr lang="en-US" sz="2400" dirty="0"/>
              <a:t>TECHNICAL – CURRENT STATUS</a:t>
            </a:r>
            <a:endParaRPr lang="en-ZA" sz="2400" dirty="0"/>
          </a:p>
          <a:p>
            <a:pPr algn="just"/>
            <a:endParaRPr lang="en-US" sz="2800" dirty="0">
              <a:cs typeface="Apex Serif Book"/>
            </a:endParaRPr>
          </a:p>
        </p:txBody>
      </p:sp>
    </p:spTree>
    <p:extLst>
      <p:ext uri="{BB962C8B-B14F-4D97-AF65-F5344CB8AC3E}">
        <p14:creationId xmlns:p14="http://schemas.microsoft.com/office/powerpoint/2010/main" val="40623498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0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quot;&gt;&lt;elem m_fUsage=&quot;1.00000000000000000000E+00&quot;&gt;&lt;m_msothmcolidx val=&quot;0&quot;/&gt;&lt;m_rgb r=&quot;44&quot; g=&quot;A7&quot; b=&quot;23&quot;/&gt;&lt;m_nBrightness endver=&quot;26206&quot;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q0hJ0zbQFez2njsYIj.d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P_H2JIMOTfBiy_n6EG2k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LAYOUT" val="ppLayoutTitleOnly"/>
</p:tagLst>
</file>

<file path=ppt/theme/theme1.xml><?xml version="1.0" encoding="utf-8"?>
<a:theme xmlns:a="http://schemas.openxmlformats.org/drawingml/2006/main" name="TEMPLATE MASTER">
  <a:themeElements>
    <a:clrScheme name="Transnet">
      <a:dk1>
        <a:srgbClr val="000000"/>
      </a:dk1>
      <a:lt1>
        <a:sysClr val="window" lastClr="FFFFFF"/>
      </a:lt1>
      <a:dk2>
        <a:srgbClr val="69614E"/>
      </a:dk2>
      <a:lt2>
        <a:srgbClr val="C2BBAD"/>
      </a:lt2>
      <a:accent1>
        <a:srgbClr val="A1A250"/>
      </a:accent1>
      <a:accent2>
        <a:srgbClr val="6F90A7"/>
      </a:accent2>
      <a:accent3>
        <a:srgbClr val="84B5BD"/>
      </a:accent3>
      <a:accent4>
        <a:srgbClr val="C7B400"/>
      </a:accent4>
      <a:accent5>
        <a:srgbClr val="E42313"/>
      </a:accent5>
      <a:accent6>
        <a:srgbClr val="95C11F"/>
      </a:accent6>
      <a:hlink>
        <a:srgbClr val="00B0F0"/>
      </a:hlink>
      <a:folHlink>
        <a:srgbClr val="7030A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chemeClr val="tx1"/>
          </a:solidFill>
        </a:ln>
      </a:spPr>
      <a:bodyPr wrap="square" lIns="36000" tIns="36000" rIns="36000" bIns="36000" rtlCol="0" anchor="ctr"/>
      <a:lstStyle>
        <a:defPPr algn="ctr">
          <a:lnSpc>
            <a:spcPct val="110000"/>
          </a:lnSpc>
          <a:spcBef>
            <a:spcPts val="92"/>
          </a:spcBef>
          <a:spcAft>
            <a:spcPts val="92"/>
          </a:spcAft>
          <a:defRPr sz="923"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730431-6AEA-403D-AC33-6F7536F3D54B}"/>
</file>

<file path=customXml/itemProps2.xml><?xml version="1.0" encoding="utf-8"?>
<ds:datastoreItem xmlns:ds="http://schemas.openxmlformats.org/officeDocument/2006/customXml" ds:itemID="{9FB7CC46-4577-47A3-BAF5-F6EAAE05E8AD}"/>
</file>

<file path=customXml/itemProps3.xml><?xml version="1.0" encoding="utf-8"?>
<ds:datastoreItem xmlns:ds="http://schemas.openxmlformats.org/officeDocument/2006/customXml" ds:itemID="{9EF27A70-FE27-42DB-9C98-39A2729D3975}"/>
</file>

<file path=docProps/app.xml><?xml version="1.0" encoding="utf-8"?>
<Properties xmlns="http://schemas.openxmlformats.org/officeDocument/2006/extended-properties" xmlns:vt="http://schemas.openxmlformats.org/officeDocument/2006/docPropsVTypes">
  <Template/>
  <TotalTime>46255</TotalTime>
  <Words>3021</Words>
  <Application>Microsoft Office PowerPoint</Application>
  <PresentationFormat>Widescreen</PresentationFormat>
  <Paragraphs>917</Paragraphs>
  <Slides>24</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Tahoma</vt:lpstr>
      <vt:lpstr>Tahoma Regular</vt:lpstr>
      <vt:lpstr>TEMPLATE MASTER</vt:lpstr>
      <vt:lpstr>think-cell Slide</vt:lpstr>
      <vt:lpstr>PowerPoint Presentation</vt:lpstr>
      <vt:lpstr>AGENDA</vt:lpstr>
      <vt:lpstr>RFP DESCRIPTION</vt:lpstr>
      <vt:lpstr>NOTICE TO BIDDERS</vt:lpstr>
      <vt:lpstr>MANDATORY DOCUMENTS - DISQUALIFYING</vt:lpstr>
      <vt:lpstr>DOCUMENTS USED FOR SCORING   </vt:lpstr>
      <vt:lpstr>ESSENTIAL RETURNABLE DOCUMENTS &amp; SCHEDULES  </vt:lpstr>
      <vt:lpstr>EVALUATION METHODOLOGY  </vt:lpstr>
      <vt:lpstr>PowerPoint Presentation</vt:lpstr>
      <vt:lpstr>Background</vt:lpstr>
      <vt:lpstr>Background</vt:lpstr>
      <vt:lpstr>Purpose / Objective / Scope</vt:lpstr>
      <vt:lpstr>High Level Processes</vt:lpstr>
      <vt:lpstr>High Level Solution Processes View </vt:lpstr>
      <vt:lpstr>High Level Capabilities</vt:lpstr>
      <vt:lpstr>TFR ICT Reference Architecture</vt:lpstr>
      <vt:lpstr>PowerPoint Presentation</vt:lpstr>
      <vt:lpstr>PowerPoint Presentation</vt:lpstr>
      <vt:lpstr>Technical Evaluation</vt:lpstr>
      <vt:lpstr>Annexure A: Pricing Schedule – Implementation Costs</vt:lpstr>
      <vt:lpstr>Annexure A: Pricing Schedule – Software Subscription Costs</vt:lpstr>
      <vt:lpstr>Annexure A: Pricing Schedule – SME Augmentation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Strauss</dc:creator>
  <cp:lastModifiedBy>Chrisie Sebaeng</cp:lastModifiedBy>
  <cp:revision>808</cp:revision>
  <cp:lastPrinted>2020-12-07T10:18:49Z</cp:lastPrinted>
  <dcterms:created xsi:type="dcterms:W3CDTF">2020-05-19T16:46:16Z</dcterms:created>
  <dcterms:modified xsi:type="dcterms:W3CDTF">2023-04-03T13:06:21Z</dcterms:modified>
</cp:coreProperties>
</file>